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306" r:id="rId2"/>
    <p:sldId id="307" r:id="rId3"/>
    <p:sldId id="265" r:id="rId4"/>
    <p:sldId id="269" r:id="rId5"/>
    <p:sldId id="271" r:id="rId6"/>
    <p:sldId id="272" r:id="rId7"/>
    <p:sldId id="290" r:id="rId8"/>
    <p:sldId id="291" r:id="rId9"/>
    <p:sldId id="274" r:id="rId10"/>
    <p:sldId id="299" r:id="rId11"/>
    <p:sldId id="298" r:id="rId12"/>
    <p:sldId id="276" r:id="rId13"/>
    <p:sldId id="300" r:id="rId14"/>
    <p:sldId id="301" r:id="rId15"/>
    <p:sldId id="296" r:id="rId16"/>
    <p:sldId id="277" r:id="rId17"/>
    <p:sldId id="304" r:id="rId18"/>
    <p:sldId id="293" r:id="rId19"/>
    <p:sldId id="302" r:id="rId20"/>
    <p:sldId id="280" r:id="rId21"/>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3DB2B3-953A-2C4A-8680-C6D3427FA8CF}" v="28" dt="2024-03-02T01:49:21.8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4610"/>
  </p:normalViewPr>
  <p:slideViewPr>
    <p:cSldViewPr snapToGrid="0" snapToObjects="1">
      <p:cViewPr varScale="1">
        <p:scale>
          <a:sx n="70" d="100"/>
          <a:sy n="70" d="100"/>
        </p:scale>
        <p:origin x="60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43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44723-A8B2-788E-B95A-3817CF80A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E637F2-5F8D-B257-B07F-E7ECD8CE28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436279-1C92-7819-36A9-EF82397C98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FDD898-52FB-81A0-BF57-75B34983BD61}"/>
              </a:ext>
            </a:extLst>
          </p:cNvPr>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2178254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1B222-8A5A-DCBB-2132-F29C5A0E7F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1FEDEF-9811-BD11-96A0-B56F9FC2F7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2038EA-8C9E-5454-2B02-95ED560DC8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A8386A-128F-FBE6-7C4C-47E0260FDE63}"/>
              </a:ext>
            </a:extLst>
          </p:cNvPr>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874434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BC3246-ED47-8B35-6E7C-0B09D087B669}"/>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6FD0A378-5721-2BB7-0370-CDA8A4EE3931}"/>
              </a:ext>
            </a:extLst>
          </p:cNvPr>
          <p:cNvSpPr/>
          <p:nvPr/>
        </p:nvSpPr>
        <p:spPr>
          <a:xfrm>
            <a:off x="0" y="0"/>
            <a:ext cx="14630400" cy="8229600"/>
          </a:xfrm>
          <a:prstGeom prst="rect">
            <a:avLst/>
          </a:prstGeom>
          <a:solidFill>
            <a:srgbClr val="1C4241"/>
          </a:solidFill>
          <a:ln/>
        </p:spPr>
        <p:txBody>
          <a:bodyPr/>
          <a:lstStyle/>
          <a:p>
            <a:endParaRPr lang="tr-IT"/>
          </a:p>
        </p:txBody>
      </p:sp>
      <p:sp>
        <p:nvSpPr>
          <p:cNvPr id="3" name="Shape 1">
            <a:extLst>
              <a:ext uri="{FF2B5EF4-FFF2-40B4-BE49-F238E27FC236}">
                <a16:creationId xmlns:a16="http://schemas.microsoft.com/office/drawing/2014/main" id="{4247197C-735A-7E80-4CF2-FAF04049C3C1}"/>
              </a:ext>
            </a:extLst>
          </p:cNvPr>
          <p:cNvSpPr/>
          <p:nvPr/>
        </p:nvSpPr>
        <p:spPr>
          <a:xfrm>
            <a:off x="0" y="0"/>
            <a:ext cx="14630400" cy="8229600"/>
          </a:xfrm>
          <a:prstGeom prst="rect">
            <a:avLst/>
          </a:prstGeom>
          <a:solidFill>
            <a:srgbClr val="123332"/>
          </a:solidFill>
          <a:ln/>
        </p:spPr>
        <p:txBody>
          <a:bodyPr/>
          <a:lstStyle/>
          <a:p>
            <a:endParaRPr lang="tr-IT"/>
          </a:p>
        </p:txBody>
      </p:sp>
      <p:pic>
        <p:nvPicPr>
          <p:cNvPr id="4" name="Image 0" descr="preencoded.png">
            <a:extLst>
              <a:ext uri="{FF2B5EF4-FFF2-40B4-BE49-F238E27FC236}">
                <a16:creationId xmlns:a16="http://schemas.microsoft.com/office/drawing/2014/main" id="{88058456-E4C5-F916-0549-852A476F9B46}"/>
              </a:ext>
            </a:extLst>
          </p:cNvPr>
          <p:cNvPicPr>
            <a:picLocks noChangeAspect="1"/>
          </p:cNvPicPr>
          <p:nvPr/>
        </p:nvPicPr>
        <p:blipFill>
          <a:blip r:embed="rId3"/>
          <a:stretch>
            <a:fillRect/>
          </a:stretch>
        </p:blipFill>
        <p:spPr>
          <a:xfrm>
            <a:off x="9144000" y="0"/>
            <a:ext cx="5486400" cy="8229600"/>
          </a:xfrm>
          <a:prstGeom prst="rect">
            <a:avLst/>
          </a:prstGeom>
        </p:spPr>
      </p:pic>
      <p:sp>
        <p:nvSpPr>
          <p:cNvPr id="5" name="Text 2">
            <a:extLst>
              <a:ext uri="{FF2B5EF4-FFF2-40B4-BE49-F238E27FC236}">
                <a16:creationId xmlns:a16="http://schemas.microsoft.com/office/drawing/2014/main" id="{A281C2FB-EE2E-DD66-615D-467091AF8BE4}"/>
              </a:ext>
            </a:extLst>
          </p:cNvPr>
          <p:cNvSpPr/>
          <p:nvPr/>
        </p:nvSpPr>
        <p:spPr>
          <a:xfrm>
            <a:off x="544286" y="402021"/>
            <a:ext cx="8327571" cy="1786006"/>
          </a:xfrm>
          <a:prstGeom prst="rect">
            <a:avLst/>
          </a:prstGeom>
          <a:noFill/>
          <a:ln/>
        </p:spPr>
        <p:txBody>
          <a:bodyPr wrap="square" rtlCol="0" anchor="t"/>
          <a:lstStyle/>
          <a:p>
            <a:pPr marL="0" indent="0">
              <a:lnSpc>
                <a:spcPts val="6561"/>
              </a:lnSpc>
              <a:buNone/>
            </a:pPr>
            <a:r>
              <a:rPr lang="en-US" sz="4800" dirty="0">
                <a:solidFill>
                  <a:srgbClr val="FFD9BE"/>
                </a:solidFill>
                <a:latin typeface="Quattrocento" pitchFamily="34" charset="0"/>
                <a:ea typeface="Quattrocento" pitchFamily="34" charset="-122"/>
                <a:cs typeface="Quattrocento" pitchFamily="34" charset="-120"/>
              </a:rPr>
              <a:t>Sürdürülebilirlik </a:t>
            </a:r>
            <a:r>
              <a:rPr lang="en-US" sz="4800" dirty="0" err="1">
                <a:solidFill>
                  <a:srgbClr val="FFD9BE"/>
                </a:solidFill>
                <a:latin typeface="Quattrocento" pitchFamily="34" charset="0"/>
                <a:ea typeface="Quattrocento" pitchFamily="34" charset="-122"/>
                <a:cs typeface="Quattrocento" pitchFamily="34" charset="-120"/>
              </a:rPr>
              <a:t>Raporu</a:t>
            </a:r>
            <a:r>
              <a:rPr lang="tr-TR" sz="4800" dirty="0">
                <a:solidFill>
                  <a:srgbClr val="FFD9BE"/>
                </a:solidFill>
                <a:latin typeface="Quattrocento" pitchFamily="34" charset="0"/>
                <a:ea typeface="Quattrocento" pitchFamily="34" charset="-122"/>
                <a:cs typeface="Quattrocento" pitchFamily="34" charset="-120"/>
              </a:rPr>
              <a:t>nu</a:t>
            </a:r>
            <a:r>
              <a:rPr lang="en-US" sz="4800" dirty="0">
                <a:solidFill>
                  <a:srgbClr val="FFD9BE"/>
                </a:solidFill>
                <a:latin typeface="Quattrocento" pitchFamily="34" charset="0"/>
                <a:ea typeface="Quattrocento" pitchFamily="34" charset="-122"/>
                <a:cs typeface="Quattrocento" pitchFamily="34" charset="-120"/>
              </a:rPr>
              <a:t> Nasıl Hazırlayabilirsiniz</a:t>
            </a:r>
            <a:endParaRPr lang="en-US" sz="4800" dirty="0"/>
          </a:p>
        </p:txBody>
      </p:sp>
      <p:sp>
        <p:nvSpPr>
          <p:cNvPr id="6" name="Text 3">
            <a:extLst>
              <a:ext uri="{FF2B5EF4-FFF2-40B4-BE49-F238E27FC236}">
                <a16:creationId xmlns:a16="http://schemas.microsoft.com/office/drawing/2014/main" id="{93CD4426-F25E-CFA7-4751-82E913D69BD7}"/>
              </a:ext>
            </a:extLst>
          </p:cNvPr>
          <p:cNvSpPr/>
          <p:nvPr/>
        </p:nvSpPr>
        <p:spPr>
          <a:xfrm>
            <a:off x="833199" y="3289309"/>
            <a:ext cx="7477601" cy="3220352"/>
          </a:xfrm>
          <a:prstGeom prst="rect">
            <a:avLst/>
          </a:prstGeom>
          <a:noFill/>
          <a:ln/>
        </p:spPr>
        <p:txBody>
          <a:bodyPr wrap="square" rtlCol="0" anchor="t"/>
          <a:lstStyle/>
          <a:p>
            <a:pPr marL="0" indent="0" algn="just">
              <a:lnSpc>
                <a:spcPts val="2799"/>
              </a:lnSpc>
              <a:buNone/>
            </a:pPr>
            <a:r>
              <a:rPr lang="en-US" sz="2200" dirty="0">
                <a:solidFill>
                  <a:srgbClr val="F9EEE7"/>
                </a:solidFill>
                <a:latin typeface="Quattrocento" pitchFamily="34" charset="0"/>
                <a:ea typeface="Quattrocento" pitchFamily="34" charset="-122"/>
                <a:cs typeface="Quattrocento" pitchFamily="34" charset="-120"/>
              </a:rPr>
              <a:t>Sürdürülebilirlik raporu, organizasyonların çevresel ve toplumsal etkilerini değerlendirdiği ve bu etkileri azaltmaya yönelik stratejiler geliştirdiği bir araçtır. Çevresel etki, toplumsal etki ve ekonomik katkılar ile hayata geçirilip sürekli iyileştirilir. Bu rapor, şirketlerin şeffaflığını artırmak ve sürdürülebilirlik performanslarını raporlayarak paydaşlara hesap verme süreçlerini göstermek için temel bir araçtır.</a:t>
            </a:r>
            <a:endParaRPr lang="en-US" sz="2200" dirty="0"/>
          </a:p>
        </p:txBody>
      </p:sp>
      <p:sp>
        <p:nvSpPr>
          <p:cNvPr id="7" name="Text 3">
            <a:extLst>
              <a:ext uri="{FF2B5EF4-FFF2-40B4-BE49-F238E27FC236}">
                <a16:creationId xmlns:a16="http://schemas.microsoft.com/office/drawing/2014/main" id="{8F9F0B92-E1A3-B4DF-3399-7E2BF8F9AD03}"/>
              </a:ext>
            </a:extLst>
          </p:cNvPr>
          <p:cNvSpPr/>
          <p:nvPr/>
        </p:nvSpPr>
        <p:spPr>
          <a:xfrm>
            <a:off x="833199" y="2385795"/>
            <a:ext cx="7477601" cy="705748"/>
          </a:xfrm>
          <a:prstGeom prst="rect">
            <a:avLst/>
          </a:prstGeom>
          <a:noFill/>
          <a:ln/>
        </p:spPr>
        <p:txBody>
          <a:bodyPr wrap="square" rtlCol="0" anchor="t"/>
          <a:lstStyle/>
          <a:p>
            <a:pPr marL="0" indent="0">
              <a:lnSpc>
                <a:spcPts val="2799"/>
              </a:lnSpc>
              <a:buNone/>
            </a:pPr>
            <a:r>
              <a:rPr lang="tr-TR" sz="2200" dirty="0">
                <a:solidFill>
                  <a:srgbClr val="F9EEE7"/>
                </a:solidFill>
                <a:latin typeface="Quattrocento" pitchFamily="34" charset="0"/>
                <a:ea typeface="Quattrocento" pitchFamily="34" charset="-122"/>
                <a:cs typeface="Quattrocento" pitchFamily="34" charset="-120"/>
              </a:rPr>
              <a:t>Doç. Dr. Oğuzhan BAHADIR -</a:t>
            </a:r>
            <a:r>
              <a:rPr lang="tr-TR" sz="2200" dirty="0">
                <a:solidFill>
                  <a:srgbClr val="F9EEE7"/>
                </a:solidFill>
                <a:latin typeface="Quattrocento" pitchFamily="34" charset="0"/>
              </a:rPr>
              <a:t>Galatasaray Üniversitesi</a:t>
            </a:r>
            <a:endParaRPr lang="en-US" sz="2200" dirty="0"/>
          </a:p>
        </p:txBody>
      </p:sp>
    </p:spTree>
    <p:extLst>
      <p:ext uri="{BB962C8B-B14F-4D97-AF65-F5344CB8AC3E}">
        <p14:creationId xmlns:p14="http://schemas.microsoft.com/office/powerpoint/2010/main" val="39516397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149451" y="7015435"/>
            <a:ext cx="2158924" cy="646331"/>
          </a:xfrm>
          <a:prstGeom prst="rect">
            <a:avLst/>
          </a:prstGeom>
          <a:noFill/>
        </p:spPr>
        <p:txBody>
          <a:bodyPr wrap="none" rtlCol="0">
            <a:spAutoFit/>
          </a:bodyPr>
          <a:lstStyle/>
          <a:p>
            <a:pPr algn="r"/>
            <a:r>
              <a:rPr lang="tr-IT" dirty="0"/>
              <a:t>Erdemir Entegre </a:t>
            </a:r>
          </a:p>
          <a:p>
            <a:pPr algn="r"/>
            <a:r>
              <a:rPr lang="tr-IT" dirty="0"/>
              <a:t>Faaliyet Raporu 2022</a:t>
            </a:r>
          </a:p>
        </p:txBody>
      </p:sp>
      <p:pic>
        <p:nvPicPr>
          <p:cNvPr id="4" name="Resim 3" descr="metin, ekran görüntüsü, yazı tipi, sayı, numara içeren bir resim&#10;&#10;Açıklama otomatik olarak oluşturuldu">
            <a:extLst>
              <a:ext uri="{FF2B5EF4-FFF2-40B4-BE49-F238E27FC236}">
                <a16:creationId xmlns:a16="http://schemas.microsoft.com/office/drawing/2014/main" id="{7F68A2CA-B7C7-6F1F-0B8A-8C4D89659A31}"/>
              </a:ext>
            </a:extLst>
          </p:cNvPr>
          <p:cNvPicPr>
            <a:picLocks noChangeAspect="1"/>
          </p:cNvPicPr>
          <p:nvPr/>
        </p:nvPicPr>
        <p:blipFill>
          <a:blip r:embed="rId2"/>
          <a:stretch>
            <a:fillRect/>
          </a:stretch>
        </p:blipFill>
        <p:spPr>
          <a:xfrm>
            <a:off x="477500" y="346182"/>
            <a:ext cx="5528890" cy="6992419"/>
          </a:xfrm>
          <a:prstGeom prst="rect">
            <a:avLst/>
          </a:prstGeom>
        </p:spPr>
      </p:pic>
      <p:pic>
        <p:nvPicPr>
          <p:cNvPr id="7" name="Resim 6" descr="metin, ekran görüntüsü, yazı tipi, tasarım içeren bir resim&#10;&#10;Açıklama otomatik olarak oluşturuldu">
            <a:extLst>
              <a:ext uri="{FF2B5EF4-FFF2-40B4-BE49-F238E27FC236}">
                <a16:creationId xmlns:a16="http://schemas.microsoft.com/office/drawing/2014/main" id="{3269308A-FE53-A17F-3E0A-8274ECB573BA}"/>
              </a:ext>
            </a:extLst>
          </p:cNvPr>
          <p:cNvPicPr>
            <a:picLocks noChangeAspect="1"/>
          </p:cNvPicPr>
          <p:nvPr/>
        </p:nvPicPr>
        <p:blipFill>
          <a:blip r:embed="rId3"/>
          <a:stretch>
            <a:fillRect/>
          </a:stretch>
        </p:blipFill>
        <p:spPr>
          <a:xfrm>
            <a:off x="5946675" y="346183"/>
            <a:ext cx="5612621" cy="7098314"/>
          </a:xfrm>
          <a:prstGeom prst="rect">
            <a:avLst/>
          </a:prstGeom>
        </p:spPr>
      </p:pic>
    </p:spTree>
    <p:extLst>
      <p:ext uri="{BB962C8B-B14F-4D97-AF65-F5344CB8AC3E}">
        <p14:creationId xmlns:p14="http://schemas.microsoft.com/office/powerpoint/2010/main" val="236183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135745" y="6967958"/>
            <a:ext cx="2158924" cy="646331"/>
          </a:xfrm>
          <a:prstGeom prst="rect">
            <a:avLst/>
          </a:prstGeom>
          <a:noFill/>
        </p:spPr>
        <p:txBody>
          <a:bodyPr wrap="none" rtlCol="0">
            <a:spAutoFit/>
          </a:bodyPr>
          <a:lstStyle/>
          <a:p>
            <a:pPr algn="r"/>
            <a:r>
              <a:rPr lang="tr-IT" dirty="0"/>
              <a:t>Erdemir Entegre </a:t>
            </a:r>
          </a:p>
          <a:p>
            <a:pPr algn="r"/>
            <a:r>
              <a:rPr lang="tr-IT" dirty="0"/>
              <a:t>Faaliyet Raporu 2022</a:t>
            </a:r>
          </a:p>
        </p:txBody>
      </p:sp>
      <p:pic>
        <p:nvPicPr>
          <p:cNvPr id="3" name="Resim 2" descr="metin, bitki, kitap, saksı çiçeği içeren bir resim&#10;&#10;Açıklama otomatik olarak oluşturuldu">
            <a:extLst>
              <a:ext uri="{FF2B5EF4-FFF2-40B4-BE49-F238E27FC236}">
                <a16:creationId xmlns:a16="http://schemas.microsoft.com/office/drawing/2014/main" id="{1217065E-15C7-578E-A0DD-A59DCE5DCA72}"/>
              </a:ext>
            </a:extLst>
          </p:cNvPr>
          <p:cNvPicPr>
            <a:picLocks noChangeAspect="1"/>
          </p:cNvPicPr>
          <p:nvPr/>
        </p:nvPicPr>
        <p:blipFill>
          <a:blip r:embed="rId2"/>
          <a:stretch>
            <a:fillRect/>
          </a:stretch>
        </p:blipFill>
        <p:spPr>
          <a:xfrm>
            <a:off x="494440" y="521789"/>
            <a:ext cx="5640818" cy="7092500"/>
          </a:xfrm>
          <a:prstGeom prst="rect">
            <a:avLst/>
          </a:prstGeom>
        </p:spPr>
      </p:pic>
      <p:pic>
        <p:nvPicPr>
          <p:cNvPr id="5" name="Resim 4" descr="metin, ağaç içeren bir resim&#10;&#10;Açıklama otomatik olarak oluşturuldu">
            <a:extLst>
              <a:ext uri="{FF2B5EF4-FFF2-40B4-BE49-F238E27FC236}">
                <a16:creationId xmlns:a16="http://schemas.microsoft.com/office/drawing/2014/main" id="{E9D45FA6-CE8B-7CE8-9DA2-946EB6B5D712}"/>
              </a:ext>
            </a:extLst>
          </p:cNvPr>
          <p:cNvPicPr>
            <a:picLocks noChangeAspect="1"/>
          </p:cNvPicPr>
          <p:nvPr/>
        </p:nvPicPr>
        <p:blipFill>
          <a:blip r:embed="rId3"/>
          <a:stretch>
            <a:fillRect/>
          </a:stretch>
        </p:blipFill>
        <p:spPr>
          <a:xfrm>
            <a:off x="6216482" y="560529"/>
            <a:ext cx="5435192" cy="7053760"/>
          </a:xfrm>
          <a:prstGeom prst="rect">
            <a:avLst/>
          </a:prstGeom>
        </p:spPr>
      </p:pic>
    </p:spTree>
    <p:extLst>
      <p:ext uri="{BB962C8B-B14F-4D97-AF65-F5344CB8AC3E}">
        <p14:creationId xmlns:p14="http://schemas.microsoft.com/office/powerpoint/2010/main" val="645407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10886" y="0"/>
            <a:ext cx="14630400" cy="8229600"/>
          </a:xfrm>
          <a:prstGeom prst="rect">
            <a:avLst/>
          </a:prstGeom>
          <a:solidFill>
            <a:srgbClr val="123332"/>
          </a:solidFill>
          <a:ln/>
        </p:spPr>
        <p:txBody>
          <a:bodyPr/>
          <a:lstStyle/>
          <a:p>
            <a:pPr marL="1143000" marR="86995" lvl="2" indent="-228600" algn="just">
              <a:lnSpc>
                <a:spcPct val="100000"/>
              </a:lnSpc>
              <a:spcBef>
                <a:spcPts val="480"/>
              </a:spcBef>
              <a:spcAft>
                <a:spcPts val="0"/>
              </a:spcAft>
              <a:buFont typeface="+mj-lt"/>
              <a:buAutoNum type="romanLcParenBoth"/>
              <a:tabLst>
                <a:tab pos="1579880" algn="l"/>
              </a:tabLst>
            </a:pPr>
            <a:endParaRPr lang="tr-IT" sz="1800" spc="-10" dirty="0">
              <a:effectLst/>
              <a:latin typeface="Times New Roman" panose="02020603050405020304" pitchFamily="18" charset="0"/>
              <a:ea typeface="Times New Roman" panose="02020603050405020304" pitchFamily="18" charset="0"/>
            </a:endParaRPr>
          </a:p>
        </p:txBody>
      </p:sp>
      <p:sp>
        <p:nvSpPr>
          <p:cNvPr id="4" name="Text 2"/>
          <p:cNvSpPr/>
          <p:nvPr/>
        </p:nvSpPr>
        <p:spPr>
          <a:xfrm>
            <a:off x="332551" y="475893"/>
            <a:ext cx="5554980" cy="694373"/>
          </a:xfrm>
          <a:prstGeom prst="rect">
            <a:avLst/>
          </a:prstGeom>
          <a:noFill/>
          <a:ln/>
        </p:spPr>
        <p:txBody>
          <a:bodyPr wrap="none" rtlCol="0" anchor="t"/>
          <a:lstStyle/>
          <a:p>
            <a:pPr marL="0" indent="0">
              <a:lnSpc>
                <a:spcPts val="5468"/>
              </a:lnSpc>
              <a:buNone/>
            </a:pPr>
            <a:r>
              <a:rPr lang="en-US" sz="3100" dirty="0">
                <a:solidFill>
                  <a:srgbClr val="FFD9BE"/>
                </a:solidFill>
                <a:latin typeface="Quattrocento" pitchFamily="34" charset="0"/>
                <a:ea typeface="Quattrocento" pitchFamily="34" charset="-122"/>
                <a:cs typeface="Quattrocento" pitchFamily="34" charset="-120"/>
              </a:rPr>
              <a:t>RİSK YÖNETİMİ</a:t>
            </a:r>
            <a:endParaRPr lang="en-US" sz="3100" dirty="0"/>
          </a:p>
        </p:txBody>
      </p:sp>
      <p:pic>
        <p:nvPicPr>
          <p:cNvPr id="5" name="Image 0" descr="preencoded.png"/>
          <p:cNvPicPr>
            <a:picLocks noChangeAspect="1"/>
          </p:cNvPicPr>
          <p:nvPr/>
        </p:nvPicPr>
        <p:blipFill>
          <a:blip r:embed="rId3"/>
          <a:stretch>
            <a:fillRect/>
          </a:stretch>
        </p:blipFill>
        <p:spPr>
          <a:xfrm>
            <a:off x="476044" y="1527930"/>
            <a:ext cx="1110972" cy="1411214"/>
          </a:xfrm>
          <a:prstGeom prst="rect">
            <a:avLst/>
          </a:prstGeom>
        </p:spPr>
      </p:pic>
      <p:sp>
        <p:nvSpPr>
          <p:cNvPr id="6" name="Text 3"/>
          <p:cNvSpPr/>
          <p:nvPr/>
        </p:nvSpPr>
        <p:spPr>
          <a:xfrm>
            <a:off x="1775297" y="1643539"/>
            <a:ext cx="11614132" cy="1041559"/>
          </a:xfrm>
          <a:prstGeom prst="rect">
            <a:avLst/>
          </a:prstGeom>
          <a:noFill/>
          <a:ln/>
        </p:spPr>
        <p:txBody>
          <a:bodyPr wrap="square" rtlCol="0" anchor="t"/>
          <a:lstStyle/>
          <a:p>
            <a:pPr marL="0" indent="0" algn="l">
              <a:lnSpc>
                <a:spcPts val="2734"/>
              </a:lnSpc>
              <a:buNone/>
            </a:pPr>
            <a:r>
              <a:rPr lang="en-US" sz="2200" b="1" dirty="0">
                <a:solidFill>
                  <a:srgbClr val="FFD9BE"/>
                </a:solidFill>
                <a:latin typeface="Quattrocento" pitchFamily="34" charset="0"/>
                <a:ea typeface="Quattrocento" pitchFamily="34" charset="-122"/>
                <a:cs typeface="Quattrocento" pitchFamily="34" charset="-120"/>
              </a:rPr>
              <a:t>İşletmenin sürdürülebilirlikle ilgili risk ve fırsatları belirlemek, değerlendirmek, önceliklendirmek ve izlemek için kullandığı süreçlerdir.</a:t>
            </a:r>
            <a:endParaRPr lang="en-US" sz="2200" dirty="0"/>
          </a:p>
        </p:txBody>
      </p:sp>
      <p:sp>
        <p:nvSpPr>
          <p:cNvPr id="7" name="Text 4"/>
          <p:cNvSpPr/>
          <p:nvPr/>
        </p:nvSpPr>
        <p:spPr>
          <a:xfrm>
            <a:off x="3792617" y="4149566"/>
            <a:ext cx="8489275" cy="355402"/>
          </a:xfrm>
          <a:prstGeom prst="rect">
            <a:avLst/>
          </a:prstGeom>
          <a:noFill/>
          <a:ln/>
        </p:spPr>
        <p:txBody>
          <a:bodyPr wrap="none" rtlCol="0" anchor="t"/>
          <a:lstStyle/>
          <a:p>
            <a:pPr marL="0" indent="0" algn="l">
              <a:lnSpc>
                <a:spcPts val="2799"/>
              </a:lnSpc>
              <a:buNone/>
            </a:pPr>
            <a:endParaRPr lang="en-US" sz="1750" dirty="0"/>
          </a:p>
        </p:txBody>
      </p:sp>
      <p:pic>
        <p:nvPicPr>
          <p:cNvPr id="8" name="Image 1" descr="preencoded.png"/>
          <p:cNvPicPr>
            <a:picLocks noChangeAspect="1"/>
          </p:cNvPicPr>
          <p:nvPr/>
        </p:nvPicPr>
        <p:blipFill>
          <a:blip r:embed="rId4"/>
          <a:stretch>
            <a:fillRect/>
          </a:stretch>
        </p:blipFill>
        <p:spPr>
          <a:xfrm>
            <a:off x="443392" y="3157550"/>
            <a:ext cx="1110972" cy="1777484"/>
          </a:xfrm>
          <a:prstGeom prst="rect">
            <a:avLst/>
          </a:prstGeom>
        </p:spPr>
      </p:pic>
      <p:sp>
        <p:nvSpPr>
          <p:cNvPr id="9" name="Text 5"/>
          <p:cNvSpPr/>
          <p:nvPr/>
        </p:nvSpPr>
        <p:spPr>
          <a:xfrm>
            <a:off x="1920274" y="3142796"/>
            <a:ext cx="4362331" cy="416481"/>
          </a:xfrm>
          <a:prstGeom prst="rect">
            <a:avLst/>
          </a:prstGeom>
          <a:noFill/>
          <a:ln/>
        </p:spPr>
        <p:txBody>
          <a:bodyPr wrap="none" rtlCol="0" anchor="t"/>
          <a:lstStyle/>
          <a:p>
            <a:pPr marL="0" indent="0" algn="l">
              <a:lnSpc>
                <a:spcPts val="3281"/>
              </a:lnSpc>
              <a:buNone/>
            </a:pPr>
            <a:r>
              <a:rPr lang="en-US" sz="2100" dirty="0">
                <a:solidFill>
                  <a:srgbClr val="FFD9BE"/>
                </a:solidFill>
                <a:latin typeface="Quattrocento" pitchFamily="34" charset="0"/>
                <a:ea typeface="Quattrocento" pitchFamily="34" charset="-122"/>
                <a:cs typeface="Quattrocento" pitchFamily="34" charset="-120"/>
              </a:rPr>
              <a:t>Açıklanması Gereken </a:t>
            </a:r>
            <a:r>
              <a:rPr lang="en-US" sz="2100" dirty="0" err="1">
                <a:solidFill>
                  <a:srgbClr val="FFD9BE"/>
                </a:solidFill>
                <a:latin typeface="Quattrocento" pitchFamily="34" charset="0"/>
                <a:ea typeface="Quattrocento" pitchFamily="34" charset="-122"/>
                <a:cs typeface="Quattrocento" pitchFamily="34" charset="-120"/>
              </a:rPr>
              <a:t>Bilgiler</a:t>
            </a:r>
            <a:r>
              <a:rPr lang="en-US" sz="2100" dirty="0">
                <a:solidFill>
                  <a:srgbClr val="FFD9BE"/>
                </a:solidFill>
                <a:latin typeface="Quattrocento" pitchFamily="34" charset="0"/>
                <a:ea typeface="Quattrocento" pitchFamily="34" charset="-122"/>
                <a:cs typeface="Quattrocento" pitchFamily="34" charset="-120"/>
              </a:rPr>
              <a:t>:</a:t>
            </a:r>
          </a:p>
        </p:txBody>
      </p:sp>
      <p:sp>
        <p:nvSpPr>
          <p:cNvPr id="10" name="Text 6"/>
          <p:cNvSpPr/>
          <p:nvPr/>
        </p:nvSpPr>
        <p:spPr>
          <a:xfrm>
            <a:off x="3792617" y="5499021"/>
            <a:ext cx="8489275" cy="355402"/>
          </a:xfrm>
          <a:prstGeom prst="rect">
            <a:avLst/>
          </a:prstGeom>
          <a:noFill/>
          <a:ln/>
        </p:spPr>
        <p:txBody>
          <a:bodyPr wrap="none" rtlCol="0" anchor="t"/>
          <a:lstStyle/>
          <a:p>
            <a:pPr marL="0" indent="0" algn="l">
              <a:lnSpc>
                <a:spcPts val="2799"/>
              </a:lnSpc>
              <a:buNone/>
            </a:pPr>
            <a:endParaRPr lang="en-US" sz="1750" dirty="0"/>
          </a:p>
        </p:txBody>
      </p:sp>
      <p:sp>
        <p:nvSpPr>
          <p:cNvPr id="11" name="Text 5">
            <a:extLst>
              <a:ext uri="{FF2B5EF4-FFF2-40B4-BE49-F238E27FC236}">
                <a16:creationId xmlns:a16="http://schemas.microsoft.com/office/drawing/2014/main" id="{9B473F74-FA0E-A9B6-8AD6-2C14BDDF8B3B}"/>
              </a:ext>
            </a:extLst>
          </p:cNvPr>
          <p:cNvSpPr/>
          <p:nvPr/>
        </p:nvSpPr>
        <p:spPr>
          <a:xfrm>
            <a:off x="3945017" y="5017597"/>
            <a:ext cx="8731892" cy="2353021"/>
          </a:xfrm>
          <a:prstGeom prst="rect">
            <a:avLst/>
          </a:prstGeom>
          <a:noFill/>
          <a:ln/>
        </p:spPr>
        <p:txBody>
          <a:bodyPr wrap="none" rtlCol="0" anchor="t"/>
          <a:lstStyle/>
          <a:p>
            <a:pPr marL="0" indent="0" algn="l">
              <a:lnSpc>
                <a:spcPts val="3281"/>
              </a:lnSpc>
              <a:buNone/>
            </a:pPr>
            <a:endParaRPr lang="en-US" sz="2624" dirty="0">
              <a:solidFill>
                <a:srgbClr val="FFD9BE"/>
              </a:solidFill>
              <a:latin typeface="Quattrocento" pitchFamily="34" charset="0"/>
              <a:ea typeface="Quattrocento" pitchFamily="34" charset="-122"/>
              <a:cs typeface="Quattrocento" pitchFamily="34" charset="-120"/>
            </a:endParaRPr>
          </a:p>
        </p:txBody>
      </p:sp>
      <p:sp>
        <p:nvSpPr>
          <p:cNvPr id="12" name="Text 5">
            <a:extLst>
              <a:ext uri="{FF2B5EF4-FFF2-40B4-BE49-F238E27FC236}">
                <a16:creationId xmlns:a16="http://schemas.microsoft.com/office/drawing/2014/main" id="{C60D2290-01EF-9242-0270-C6B9045AC851}"/>
              </a:ext>
            </a:extLst>
          </p:cNvPr>
          <p:cNvSpPr/>
          <p:nvPr/>
        </p:nvSpPr>
        <p:spPr>
          <a:xfrm>
            <a:off x="3755999" y="4633588"/>
            <a:ext cx="7396910" cy="1952473"/>
          </a:xfrm>
          <a:prstGeom prst="rect">
            <a:avLst/>
          </a:prstGeom>
          <a:noFill/>
          <a:ln/>
        </p:spPr>
        <p:txBody>
          <a:bodyPr wrap="none" rtlCol="0" anchor="t"/>
          <a:lstStyle/>
          <a:p>
            <a:pPr marL="0" indent="0" algn="l">
              <a:lnSpc>
                <a:spcPts val="3281"/>
              </a:lnSpc>
              <a:buNone/>
            </a:pPr>
            <a:r>
              <a:rPr lang="en-US" sz="2624" dirty="0">
                <a:solidFill>
                  <a:srgbClr val="FFD9BE"/>
                </a:solidFill>
                <a:latin typeface="Quattrocento" pitchFamily="34" charset="0"/>
                <a:ea typeface="Quattrocento" pitchFamily="34" charset="-122"/>
                <a:cs typeface="Quattrocento" pitchFamily="34" charset="-120"/>
              </a:rPr>
              <a:t>:</a:t>
            </a:r>
          </a:p>
        </p:txBody>
      </p:sp>
      <p:sp>
        <p:nvSpPr>
          <p:cNvPr id="13" name="Metin kutusu 12">
            <a:extLst>
              <a:ext uri="{FF2B5EF4-FFF2-40B4-BE49-F238E27FC236}">
                <a16:creationId xmlns:a16="http://schemas.microsoft.com/office/drawing/2014/main" id="{F6E2AFC5-0BE6-897A-C276-23B075543940}"/>
              </a:ext>
            </a:extLst>
          </p:cNvPr>
          <p:cNvSpPr txBox="1"/>
          <p:nvPr/>
        </p:nvSpPr>
        <p:spPr>
          <a:xfrm>
            <a:off x="914400" y="3689512"/>
            <a:ext cx="13272607" cy="4106252"/>
          </a:xfrm>
          <a:prstGeom prst="rect">
            <a:avLst/>
          </a:prstGeom>
          <a:noFill/>
        </p:spPr>
        <p:txBody>
          <a:bodyPr wrap="square" rtlCol="0">
            <a:spAutoFit/>
          </a:bodyPr>
          <a:lstStyle/>
          <a:p>
            <a:pPr marL="1200150" marR="86995" lvl="2" indent="-285750" algn="just">
              <a:lnSpc>
                <a:spcPct val="100000"/>
              </a:lnSpc>
              <a:spcBef>
                <a:spcPts val="480"/>
              </a:spcBef>
              <a:spcAft>
                <a:spcPts val="0"/>
              </a:spcAft>
              <a:buFont typeface="Wingdings" panose="05000000000000000000" pitchFamily="2" charset="2"/>
              <a:buChar char="q"/>
              <a:tabLst>
                <a:tab pos="1579880" algn="l"/>
              </a:tabLst>
            </a:pPr>
            <a:r>
              <a:rPr lang="tr-TR" sz="2000" dirty="0">
                <a:solidFill>
                  <a:srgbClr val="F9EEE7"/>
                </a:solidFill>
                <a:latin typeface="Quattrocento" pitchFamily="34" charset="0"/>
              </a:rPr>
              <a:t>İşletmenin kullandığı girdiler ve parametreler (örneğin, veri kaynakları ve süreçlerde yer alan operasyonların kapsamına ilişkin bilgiler),</a:t>
            </a:r>
          </a:p>
          <a:p>
            <a:pPr marL="1200150" marR="86995" lvl="2" indent="-285750" algn="just">
              <a:lnSpc>
                <a:spcPct val="100000"/>
              </a:lnSpc>
              <a:spcBef>
                <a:spcPts val="480"/>
              </a:spcBef>
              <a:spcAft>
                <a:spcPts val="0"/>
              </a:spcAft>
              <a:buFont typeface="Wingdings" panose="05000000000000000000" pitchFamily="2" charset="2"/>
              <a:buChar char="q"/>
              <a:tabLst>
                <a:tab pos="1579880" algn="l"/>
              </a:tabLst>
            </a:pPr>
            <a:r>
              <a:rPr lang="tr-TR" sz="2000" dirty="0">
                <a:solidFill>
                  <a:srgbClr val="F9EEE7"/>
                </a:solidFill>
                <a:latin typeface="Quattrocento" pitchFamily="34" charset="0"/>
              </a:rPr>
              <a:t>İşletmenin sürdürülebilirlikle ilgili riskleri belirlemek için senaryo analizi kullanıp kullanmadığı ve nasıl kullandığı,</a:t>
            </a:r>
          </a:p>
          <a:p>
            <a:pPr marL="1200150" marR="86995" lvl="2" indent="-285750" algn="just">
              <a:lnSpc>
                <a:spcPct val="100000"/>
              </a:lnSpc>
              <a:spcBef>
                <a:spcPts val="480"/>
              </a:spcBef>
              <a:spcAft>
                <a:spcPts val="0"/>
              </a:spcAft>
              <a:buFont typeface="Wingdings" panose="05000000000000000000" pitchFamily="2" charset="2"/>
              <a:buChar char="q"/>
              <a:tabLst>
                <a:tab pos="1579880" algn="l"/>
              </a:tabLst>
            </a:pPr>
            <a:r>
              <a:rPr lang="tr-TR" sz="2000" dirty="0">
                <a:solidFill>
                  <a:srgbClr val="F9EEE7"/>
                </a:solidFill>
                <a:latin typeface="Quattrocento" pitchFamily="34" charset="0"/>
              </a:rPr>
              <a:t>İşletmenin söz konusu risklerin etkilerinin niteliğini, olasılığını ve büyüklüğünü nasıl değerlendirdiği (örneğin, işletmenin nitel faktörleri, nicel eşik değerleri veya diğer kriterleri dikkate alıp almadığı),</a:t>
            </a:r>
          </a:p>
          <a:p>
            <a:pPr marL="1200150" marR="86995" lvl="2" indent="-285750" algn="just">
              <a:lnSpc>
                <a:spcPct val="100000"/>
              </a:lnSpc>
              <a:spcBef>
                <a:spcPts val="480"/>
              </a:spcBef>
              <a:spcAft>
                <a:spcPts val="0"/>
              </a:spcAft>
              <a:buFont typeface="Wingdings" panose="05000000000000000000" pitchFamily="2" charset="2"/>
              <a:buChar char="q"/>
              <a:tabLst>
                <a:tab pos="1579880" algn="l"/>
              </a:tabLst>
            </a:pPr>
            <a:r>
              <a:rPr lang="tr-TR" sz="2000" dirty="0">
                <a:solidFill>
                  <a:srgbClr val="F9EEE7"/>
                </a:solidFill>
                <a:latin typeface="Quattrocento" pitchFamily="34" charset="0"/>
              </a:rPr>
              <a:t>İşletmenin sürdürülebilirlikle ilgili riskleri diğer risk türlerine göre önceliklendirip önceliklendirmediği ve nasıl önceliklendirdiği,</a:t>
            </a:r>
            <a:endParaRPr lang="tr-IT" sz="2000" dirty="0">
              <a:solidFill>
                <a:srgbClr val="F9EEE7"/>
              </a:solidFill>
              <a:latin typeface="Quattrocento" pitchFamily="34" charset="0"/>
            </a:endParaRPr>
          </a:p>
          <a:p>
            <a:pPr marL="1600200" lvl="3" indent="-228600" algn="just">
              <a:spcBef>
                <a:spcPts val="485"/>
              </a:spcBef>
              <a:buFont typeface="+mj-lt"/>
              <a:buAutoNum type="romanLcParenBoth"/>
              <a:tabLst>
                <a:tab pos="1579880" algn="l"/>
              </a:tabLst>
            </a:pPr>
            <a:r>
              <a:rPr lang="tr-TR" sz="2000" dirty="0">
                <a:solidFill>
                  <a:srgbClr val="F9EEE7"/>
                </a:solidFill>
                <a:latin typeface="Quattrocento" pitchFamily="34" charset="0"/>
              </a:rPr>
              <a:t>İşletmenin sürdürülebilirlikle ilgili riskleri nasıl izlediği ve</a:t>
            </a:r>
          </a:p>
          <a:p>
            <a:pPr marL="1600200" lvl="3" indent="-228600" algn="just">
              <a:spcBef>
                <a:spcPts val="485"/>
              </a:spcBef>
              <a:buFont typeface="+mj-lt"/>
              <a:buAutoNum type="romanLcParenBoth"/>
              <a:tabLst>
                <a:tab pos="1579880" algn="l"/>
              </a:tabLst>
            </a:pPr>
            <a:r>
              <a:rPr lang="tr-TR" sz="2000" dirty="0">
                <a:solidFill>
                  <a:srgbClr val="F9EEE7"/>
                </a:solidFill>
                <a:latin typeface="Quattrocento" pitchFamily="34" charset="0"/>
              </a:rPr>
              <a:t>Önceki raporlama dönemiyle karşılaştırıldığında, işletmenin kullandığı süreçleri değiştirip değiştirmediği ve nasıl değiştirdiği,</a:t>
            </a:r>
            <a:endParaRPr lang="tr-IT" sz="2000" dirty="0">
              <a:solidFill>
                <a:srgbClr val="F9EEE7"/>
              </a:solidFill>
              <a:latin typeface="Quattrocento" pitchFamily="34" charset="0"/>
            </a:endParaRPr>
          </a:p>
          <a:p>
            <a:endParaRPr lang="tr-IT"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26AD9-1CCD-15A1-07FA-C44BC0E80E2D}"/>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BDB0542D-748E-7C3C-06DE-E52752074855}"/>
              </a:ext>
            </a:extLst>
          </p:cNvPr>
          <p:cNvSpPr txBox="1"/>
          <p:nvPr/>
        </p:nvSpPr>
        <p:spPr>
          <a:xfrm>
            <a:off x="12149451" y="7015435"/>
            <a:ext cx="2158924" cy="646331"/>
          </a:xfrm>
          <a:prstGeom prst="rect">
            <a:avLst/>
          </a:prstGeom>
          <a:noFill/>
        </p:spPr>
        <p:txBody>
          <a:bodyPr wrap="none" rtlCol="0">
            <a:spAutoFit/>
          </a:bodyPr>
          <a:lstStyle/>
          <a:p>
            <a:pPr algn="r"/>
            <a:r>
              <a:rPr lang="tr-IT" dirty="0"/>
              <a:t>Erdemir Entegre </a:t>
            </a:r>
          </a:p>
          <a:p>
            <a:pPr algn="r"/>
            <a:r>
              <a:rPr lang="tr-IT" dirty="0"/>
              <a:t>Faaliyet Raporu 2022</a:t>
            </a:r>
          </a:p>
        </p:txBody>
      </p:sp>
      <p:pic>
        <p:nvPicPr>
          <p:cNvPr id="3" name="Resim 2" descr="metin, yayımlama, neşir, neşriyat, Broşür, uçucu; el ilanı içeren bir resim&#10;&#10;Açıklama otomatik olarak oluşturuldu">
            <a:extLst>
              <a:ext uri="{FF2B5EF4-FFF2-40B4-BE49-F238E27FC236}">
                <a16:creationId xmlns:a16="http://schemas.microsoft.com/office/drawing/2014/main" id="{04B7374C-A253-C047-B1F5-81AF4E26015B}"/>
              </a:ext>
            </a:extLst>
          </p:cNvPr>
          <p:cNvPicPr>
            <a:picLocks noChangeAspect="1"/>
          </p:cNvPicPr>
          <p:nvPr/>
        </p:nvPicPr>
        <p:blipFill>
          <a:blip r:embed="rId2"/>
          <a:stretch>
            <a:fillRect/>
          </a:stretch>
        </p:blipFill>
        <p:spPr>
          <a:xfrm>
            <a:off x="608724" y="425717"/>
            <a:ext cx="5466001" cy="6912883"/>
          </a:xfrm>
          <a:prstGeom prst="rect">
            <a:avLst/>
          </a:prstGeom>
        </p:spPr>
      </p:pic>
      <p:pic>
        <p:nvPicPr>
          <p:cNvPr id="6" name="Resim 5" descr="metin, ekran görüntüsü, yazı tipi, doküman, belge içeren bir resim&#10;&#10;Açıklama otomatik olarak oluşturuldu">
            <a:extLst>
              <a:ext uri="{FF2B5EF4-FFF2-40B4-BE49-F238E27FC236}">
                <a16:creationId xmlns:a16="http://schemas.microsoft.com/office/drawing/2014/main" id="{2092DCED-E622-3FFB-DE57-D2F0ADB59AA5}"/>
              </a:ext>
            </a:extLst>
          </p:cNvPr>
          <p:cNvPicPr>
            <a:picLocks noChangeAspect="1"/>
          </p:cNvPicPr>
          <p:nvPr/>
        </p:nvPicPr>
        <p:blipFill>
          <a:blip r:embed="rId3"/>
          <a:stretch>
            <a:fillRect/>
          </a:stretch>
        </p:blipFill>
        <p:spPr>
          <a:xfrm>
            <a:off x="6375578" y="292833"/>
            <a:ext cx="6226436" cy="6752936"/>
          </a:xfrm>
          <a:prstGeom prst="rect">
            <a:avLst/>
          </a:prstGeom>
        </p:spPr>
      </p:pic>
    </p:spTree>
    <p:extLst>
      <p:ext uri="{BB962C8B-B14F-4D97-AF65-F5344CB8AC3E}">
        <p14:creationId xmlns:p14="http://schemas.microsoft.com/office/powerpoint/2010/main" val="3939201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BA6B-AED7-901F-425B-DD1FFEF8628F}"/>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F353A303-B7DC-6147-04F3-92992600E81D}"/>
              </a:ext>
            </a:extLst>
          </p:cNvPr>
          <p:cNvSpPr txBox="1"/>
          <p:nvPr/>
        </p:nvSpPr>
        <p:spPr>
          <a:xfrm>
            <a:off x="12149451" y="7015435"/>
            <a:ext cx="2158924" cy="646331"/>
          </a:xfrm>
          <a:prstGeom prst="rect">
            <a:avLst/>
          </a:prstGeom>
          <a:noFill/>
        </p:spPr>
        <p:txBody>
          <a:bodyPr wrap="none" rtlCol="0">
            <a:spAutoFit/>
          </a:bodyPr>
          <a:lstStyle/>
          <a:p>
            <a:pPr algn="r"/>
            <a:r>
              <a:rPr lang="tr-IT" dirty="0"/>
              <a:t>Erdemir Entegre </a:t>
            </a:r>
          </a:p>
          <a:p>
            <a:pPr algn="r"/>
            <a:r>
              <a:rPr lang="tr-IT" dirty="0"/>
              <a:t>Faaliyet Raporu 2022</a:t>
            </a:r>
          </a:p>
        </p:txBody>
      </p:sp>
      <p:pic>
        <p:nvPicPr>
          <p:cNvPr id="4" name="Resim 3" descr="metin, ekran görüntüsü, yazı tipi, sayı, numara içeren bir resim&#10;&#10;Açıklama otomatik olarak oluşturuldu">
            <a:extLst>
              <a:ext uri="{FF2B5EF4-FFF2-40B4-BE49-F238E27FC236}">
                <a16:creationId xmlns:a16="http://schemas.microsoft.com/office/drawing/2014/main" id="{1D88CCCC-2FBA-FDC9-9AFF-34B824D4E49F}"/>
              </a:ext>
            </a:extLst>
          </p:cNvPr>
          <p:cNvPicPr>
            <a:picLocks noChangeAspect="1"/>
          </p:cNvPicPr>
          <p:nvPr/>
        </p:nvPicPr>
        <p:blipFill>
          <a:blip r:embed="rId2"/>
          <a:stretch>
            <a:fillRect/>
          </a:stretch>
        </p:blipFill>
        <p:spPr>
          <a:xfrm>
            <a:off x="349850" y="452710"/>
            <a:ext cx="6022386" cy="6885890"/>
          </a:xfrm>
          <a:prstGeom prst="rect">
            <a:avLst/>
          </a:prstGeom>
        </p:spPr>
      </p:pic>
      <p:pic>
        <p:nvPicPr>
          <p:cNvPr id="7" name="Resim 6" descr="metin, menü, kağıt, ekran görüntüsü içeren bir resim&#10;&#10;Açıklama otomatik olarak oluşturuldu">
            <a:extLst>
              <a:ext uri="{FF2B5EF4-FFF2-40B4-BE49-F238E27FC236}">
                <a16:creationId xmlns:a16="http://schemas.microsoft.com/office/drawing/2014/main" id="{D3B94709-B4DE-EF58-B87F-FC28BB3E563A}"/>
              </a:ext>
            </a:extLst>
          </p:cNvPr>
          <p:cNvPicPr>
            <a:picLocks noChangeAspect="1"/>
          </p:cNvPicPr>
          <p:nvPr/>
        </p:nvPicPr>
        <p:blipFill>
          <a:blip r:embed="rId3"/>
          <a:stretch>
            <a:fillRect/>
          </a:stretch>
        </p:blipFill>
        <p:spPr>
          <a:xfrm>
            <a:off x="6506968" y="521789"/>
            <a:ext cx="5374353" cy="6885890"/>
          </a:xfrm>
          <a:prstGeom prst="rect">
            <a:avLst/>
          </a:prstGeom>
        </p:spPr>
      </p:pic>
    </p:spTree>
    <p:extLst>
      <p:ext uri="{BB962C8B-B14F-4D97-AF65-F5344CB8AC3E}">
        <p14:creationId xmlns:p14="http://schemas.microsoft.com/office/powerpoint/2010/main" val="1242419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453257" y="6967958"/>
            <a:ext cx="1841412" cy="923330"/>
          </a:xfrm>
          <a:prstGeom prst="rect">
            <a:avLst/>
          </a:prstGeom>
          <a:noFill/>
        </p:spPr>
        <p:txBody>
          <a:bodyPr wrap="square" rtlCol="0">
            <a:spAutoFit/>
          </a:bodyPr>
          <a:lstStyle/>
          <a:p>
            <a:pPr algn="r"/>
            <a:r>
              <a:rPr lang="tr-IT" dirty="0"/>
              <a:t>Erdemir Entegre </a:t>
            </a:r>
          </a:p>
          <a:p>
            <a:pPr algn="r"/>
            <a:r>
              <a:rPr lang="tr-IT" dirty="0"/>
              <a:t>Faaliyet Raporu2022</a:t>
            </a:r>
          </a:p>
        </p:txBody>
      </p:sp>
      <p:pic>
        <p:nvPicPr>
          <p:cNvPr id="3" name="Resim 2" descr="metin, mektup, harf, ekran görüntüsü, kağıt içeren bir resim&#10;&#10;Açıklama otomatik olarak oluşturuldu">
            <a:extLst>
              <a:ext uri="{FF2B5EF4-FFF2-40B4-BE49-F238E27FC236}">
                <a16:creationId xmlns:a16="http://schemas.microsoft.com/office/drawing/2014/main" id="{17DAE407-EE9A-3FB6-3FE0-904410D4CE41}"/>
              </a:ext>
            </a:extLst>
          </p:cNvPr>
          <p:cNvPicPr>
            <a:picLocks noChangeAspect="1"/>
          </p:cNvPicPr>
          <p:nvPr/>
        </p:nvPicPr>
        <p:blipFill>
          <a:blip r:embed="rId2"/>
          <a:stretch>
            <a:fillRect/>
          </a:stretch>
        </p:blipFill>
        <p:spPr>
          <a:xfrm>
            <a:off x="732237" y="493685"/>
            <a:ext cx="11633933" cy="7389732"/>
          </a:xfrm>
          <a:prstGeom prst="rect">
            <a:avLst/>
          </a:prstGeom>
        </p:spPr>
      </p:pic>
    </p:spTree>
    <p:extLst>
      <p:ext uri="{BB962C8B-B14F-4D97-AF65-F5344CB8AC3E}">
        <p14:creationId xmlns:p14="http://schemas.microsoft.com/office/powerpoint/2010/main" val="1974105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0"/>
            <a:ext cx="14630400" cy="8229600"/>
          </a:xfrm>
          <a:prstGeom prst="rect">
            <a:avLst/>
          </a:prstGeom>
          <a:solidFill>
            <a:srgbClr val="123332"/>
          </a:solidFill>
          <a:ln/>
        </p:spPr>
        <p:txBody>
          <a:bodyPr/>
          <a:lstStyle/>
          <a:p>
            <a:endParaRPr lang="tr-IT" sz="2000" dirty="0"/>
          </a:p>
        </p:txBody>
      </p:sp>
      <p:sp>
        <p:nvSpPr>
          <p:cNvPr id="4" name="Text 2"/>
          <p:cNvSpPr/>
          <p:nvPr/>
        </p:nvSpPr>
        <p:spPr>
          <a:xfrm>
            <a:off x="488783" y="400595"/>
            <a:ext cx="5321498" cy="639366"/>
          </a:xfrm>
          <a:prstGeom prst="rect">
            <a:avLst/>
          </a:prstGeom>
          <a:noFill/>
          <a:ln/>
        </p:spPr>
        <p:txBody>
          <a:bodyPr wrap="none" rtlCol="0" anchor="t"/>
          <a:lstStyle/>
          <a:p>
            <a:pPr marL="0" indent="0">
              <a:lnSpc>
                <a:spcPts val="5034"/>
              </a:lnSpc>
              <a:buNone/>
            </a:pPr>
            <a:r>
              <a:rPr lang="en-US" sz="3100" dirty="0">
                <a:solidFill>
                  <a:srgbClr val="FFD9BE"/>
                </a:solidFill>
                <a:latin typeface="Quattrocento" pitchFamily="34" charset="0"/>
                <a:ea typeface="Quattrocento" pitchFamily="34" charset="-122"/>
                <a:cs typeface="Quattrocento" pitchFamily="34" charset="-120"/>
              </a:rPr>
              <a:t>METRİK VE HEDEFLER </a:t>
            </a:r>
            <a:endParaRPr lang="en-US" sz="3100" dirty="0"/>
          </a:p>
        </p:txBody>
      </p:sp>
      <p:pic>
        <p:nvPicPr>
          <p:cNvPr id="5" name="Image 0" descr="preencoded.png"/>
          <p:cNvPicPr>
            <a:picLocks noChangeAspect="1"/>
          </p:cNvPicPr>
          <p:nvPr/>
        </p:nvPicPr>
        <p:blipFill>
          <a:blip r:embed="rId3"/>
          <a:stretch>
            <a:fillRect/>
          </a:stretch>
        </p:blipFill>
        <p:spPr>
          <a:xfrm>
            <a:off x="477900" y="1510070"/>
            <a:ext cx="1022866" cy="1233130"/>
          </a:xfrm>
          <a:prstGeom prst="rect">
            <a:avLst/>
          </a:prstGeom>
        </p:spPr>
      </p:pic>
      <p:sp>
        <p:nvSpPr>
          <p:cNvPr id="6" name="Text 3"/>
          <p:cNvSpPr/>
          <p:nvPr/>
        </p:nvSpPr>
        <p:spPr>
          <a:xfrm>
            <a:off x="1807590" y="1605760"/>
            <a:ext cx="11832210" cy="855327"/>
          </a:xfrm>
          <a:prstGeom prst="rect">
            <a:avLst/>
          </a:prstGeom>
          <a:noFill/>
          <a:ln/>
        </p:spPr>
        <p:txBody>
          <a:bodyPr wrap="square" rtlCol="0" anchor="t"/>
          <a:lstStyle/>
          <a:p>
            <a:pPr marL="0" indent="0" algn="l">
              <a:lnSpc>
                <a:spcPts val="3020"/>
              </a:lnSpc>
              <a:buNone/>
            </a:pPr>
            <a:r>
              <a:rPr lang="en-US" sz="2000" dirty="0">
                <a:solidFill>
                  <a:srgbClr val="FFD9BE"/>
                </a:solidFill>
                <a:latin typeface="Quattrocento" pitchFamily="34" charset="0"/>
                <a:ea typeface="Quattrocento" pitchFamily="34" charset="-122"/>
                <a:cs typeface="Quattrocento" pitchFamily="34" charset="-120"/>
              </a:rPr>
              <a:t>İşletmenin; kendi belirlediği veya mevzuat uyarınca ulaşması gereken hedeflere yönelik ilerlemeler de dâhil olmak üzere, sürdürülebilirlikle ilgili risk ve fırsatlarla ilgili performansıdır.</a:t>
            </a:r>
            <a:endParaRPr lang="en-US" sz="2000" dirty="0"/>
          </a:p>
        </p:txBody>
      </p:sp>
      <p:sp>
        <p:nvSpPr>
          <p:cNvPr id="7" name="Text 4"/>
          <p:cNvSpPr/>
          <p:nvPr/>
        </p:nvSpPr>
        <p:spPr>
          <a:xfrm>
            <a:off x="4071818" y="3371255"/>
            <a:ext cx="7816334" cy="327184"/>
          </a:xfrm>
          <a:prstGeom prst="rect">
            <a:avLst/>
          </a:prstGeom>
          <a:noFill/>
          <a:ln/>
        </p:spPr>
        <p:txBody>
          <a:bodyPr wrap="none" rtlCol="0" anchor="t"/>
          <a:lstStyle/>
          <a:p>
            <a:pPr marL="0" indent="0" algn="l">
              <a:lnSpc>
                <a:spcPts val="2577"/>
              </a:lnSpc>
              <a:buNone/>
            </a:pPr>
            <a:endParaRPr lang="en-US" sz="1611" dirty="0"/>
          </a:p>
        </p:txBody>
      </p:sp>
      <p:pic>
        <p:nvPicPr>
          <p:cNvPr id="8" name="Image 1" descr="preencoded.png"/>
          <p:cNvPicPr>
            <a:picLocks noChangeAspect="1"/>
          </p:cNvPicPr>
          <p:nvPr/>
        </p:nvPicPr>
        <p:blipFill>
          <a:blip r:embed="rId4"/>
          <a:stretch>
            <a:fillRect/>
          </a:stretch>
        </p:blipFill>
        <p:spPr>
          <a:xfrm>
            <a:off x="532328" y="2902300"/>
            <a:ext cx="1022866" cy="3302558"/>
          </a:xfrm>
          <a:prstGeom prst="rect">
            <a:avLst/>
          </a:prstGeom>
        </p:spPr>
      </p:pic>
      <p:sp>
        <p:nvSpPr>
          <p:cNvPr id="9" name="Text 5"/>
          <p:cNvSpPr/>
          <p:nvPr/>
        </p:nvSpPr>
        <p:spPr>
          <a:xfrm>
            <a:off x="1872901" y="2942762"/>
            <a:ext cx="4016335" cy="383500"/>
          </a:xfrm>
          <a:prstGeom prst="rect">
            <a:avLst/>
          </a:prstGeom>
          <a:noFill/>
          <a:ln/>
        </p:spPr>
        <p:txBody>
          <a:bodyPr wrap="none" rtlCol="0" anchor="t"/>
          <a:lstStyle/>
          <a:p>
            <a:pPr marL="0" indent="0" algn="l">
              <a:lnSpc>
                <a:spcPts val="3020"/>
              </a:lnSpc>
              <a:buNone/>
            </a:pPr>
            <a:r>
              <a:rPr lang="en-US" sz="2416" dirty="0">
                <a:solidFill>
                  <a:srgbClr val="FFD9BE"/>
                </a:solidFill>
                <a:latin typeface="Quattrocento" pitchFamily="34" charset="0"/>
                <a:ea typeface="Quattrocento" pitchFamily="34" charset="-122"/>
                <a:cs typeface="Quattrocento" pitchFamily="34" charset="-120"/>
              </a:rPr>
              <a:t>Açıklanması Gereken Bilgiler:</a:t>
            </a:r>
            <a:endParaRPr lang="en-US" sz="2416" dirty="0"/>
          </a:p>
        </p:txBody>
      </p:sp>
      <p:sp>
        <p:nvSpPr>
          <p:cNvPr id="10" name="Text 6"/>
          <p:cNvSpPr/>
          <p:nvPr/>
        </p:nvSpPr>
        <p:spPr>
          <a:xfrm>
            <a:off x="1938832" y="3545526"/>
            <a:ext cx="7489150" cy="327184"/>
          </a:xfrm>
          <a:prstGeom prst="rect">
            <a:avLst/>
          </a:prstGeom>
          <a:noFill/>
          <a:ln/>
        </p:spPr>
        <p:txBody>
          <a:bodyPr wrap="none" rtlCol="0" anchor="t"/>
          <a:lstStyle/>
          <a:p>
            <a:pPr marL="285750" indent="-285750" algn="l">
              <a:lnSpc>
                <a:spcPts val="2577"/>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İlgili TSRS tarafından zorunlu kılınan metrikler ve</a:t>
            </a:r>
            <a:endParaRPr lang="en-US" sz="2000" dirty="0"/>
          </a:p>
        </p:txBody>
      </p:sp>
      <p:sp>
        <p:nvSpPr>
          <p:cNvPr id="11" name="Text 7"/>
          <p:cNvSpPr/>
          <p:nvPr/>
        </p:nvSpPr>
        <p:spPr>
          <a:xfrm>
            <a:off x="1938831" y="4114799"/>
            <a:ext cx="8457025" cy="277729"/>
          </a:xfrm>
          <a:prstGeom prst="rect">
            <a:avLst/>
          </a:prstGeom>
          <a:noFill/>
          <a:ln/>
        </p:spPr>
        <p:txBody>
          <a:bodyPr wrap="none" rtlCol="0" anchor="t"/>
          <a:lstStyle/>
          <a:p>
            <a:pPr marL="285750" indent="-285750" algn="l">
              <a:lnSpc>
                <a:spcPts val="2577"/>
              </a:lnSpc>
              <a:buSzPct val="100000"/>
              <a:buFont typeface="Wingdings" panose="05000000000000000000" pitchFamily="2" charset="2"/>
              <a:buChar char="q"/>
            </a:pPr>
            <a:r>
              <a:rPr lang="en-US" sz="2000" dirty="0" err="1">
                <a:solidFill>
                  <a:srgbClr val="F9EEE7"/>
                </a:solidFill>
                <a:latin typeface="Quattrocento" pitchFamily="34" charset="0"/>
                <a:ea typeface="Quattrocento" pitchFamily="34" charset="-122"/>
                <a:cs typeface="Quattrocento" pitchFamily="34" charset="-120"/>
              </a:rPr>
              <a:t>İşletmenin</a:t>
            </a:r>
            <a:r>
              <a:rPr lang="en-US" sz="2000" dirty="0">
                <a:solidFill>
                  <a:srgbClr val="F9EEE7"/>
                </a:solidFill>
                <a:latin typeface="Quattrocento" pitchFamily="34" charset="0"/>
                <a:ea typeface="Quattrocento" pitchFamily="34" charset="-122"/>
                <a:cs typeface="Quattrocento" pitchFamily="34" charset="-120"/>
              </a:rPr>
              <a:t> aşağıdakileri ölçmek ve izlemek için kullandığı metrikler:</a:t>
            </a:r>
            <a:endParaRPr lang="en-US" sz="2000" dirty="0"/>
          </a:p>
        </p:txBody>
      </p:sp>
      <p:sp>
        <p:nvSpPr>
          <p:cNvPr id="12" name="Text 8"/>
          <p:cNvSpPr/>
          <p:nvPr/>
        </p:nvSpPr>
        <p:spPr>
          <a:xfrm>
            <a:off x="2351875" y="4636357"/>
            <a:ext cx="7816334" cy="327184"/>
          </a:xfrm>
          <a:prstGeom prst="rect">
            <a:avLst/>
          </a:prstGeom>
          <a:noFill/>
          <a:ln/>
        </p:spPr>
        <p:txBody>
          <a:bodyPr wrap="none" rtlCol="0" anchor="t"/>
          <a:lstStyle/>
          <a:p>
            <a:pPr algn="l">
              <a:lnSpc>
                <a:spcPts val="2577"/>
              </a:lnSpc>
            </a:pPr>
            <a:r>
              <a:rPr lang="tr-TR" sz="2000" dirty="0">
                <a:solidFill>
                  <a:srgbClr val="F9EEE7"/>
                </a:solidFill>
                <a:latin typeface="Quattrocento" pitchFamily="34" charset="0"/>
                <a:ea typeface="Quattrocento" pitchFamily="34" charset="-122"/>
                <a:cs typeface="Quattrocento" pitchFamily="34" charset="-120"/>
              </a:rPr>
              <a:t>i) </a:t>
            </a:r>
            <a:r>
              <a:rPr lang="en-US" sz="2000" dirty="0" err="1">
                <a:solidFill>
                  <a:srgbClr val="F9EEE7"/>
                </a:solidFill>
                <a:latin typeface="Quattrocento" pitchFamily="34" charset="0"/>
                <a:ea typeface="Quattrocento" pitchFamily="34" charset="-122"/>
                <a:cs typeface="Quattrocento" pitchFamily="34" charset="-120"/>
              </a:rPr>
              <a:t>Sürdürülebilirlikle</a:t>
            </a:r>
            <a:r>
              <a:rPr lang="en-US" sz="2000" dirty="0">
                <a:solidFill>
                  <a:srgbClr val="F9EEE7"/>
                </a:solidFill>
                <a:latin typeface="Quattrocento" pitchFamily="34" charset="0"/>
                <a:ea typeface="Quattrocento" pitchFamily="34" charset="-122"/>
                <a:cs typeface="Quattrocento" pitchFamily="34" charset="-120"/>
              </a:rPr>
              <a:t> ilgili risk veya fırsat ve</a:t>
            </a:r>
            <a:endParaRPr lang="en-US" sz="2000" dirty="0"/>
          </a:p>
        </p:txBody>
      </p:sp>
      <p:sp>
        <p:nvSpPr>
          <p:cNvPr id="13" name="Text 9"/>
          <p:cNvSpPr/>
          <p:nvPr/>
        </p:nvSpPr>
        <p:spPr>
          <a:xfrm>
            <a:off x="2319216" y="5106816"/>
            <a:ext cx="11070211" cy="981551"/>
          </a:xfrm>
          <a:prstGeom prst="rect">
            <a:avLst/>
          </a:prstGeom>
          <a:noFill/>
          <a:ln/>
        </p:spPr>
        <p:txBody>
          <a:bodyPr wrap="square" rtlCol="0" anchor="t"/>
          <a:lstStyle/>
          <a:p>
            <a:pPr marL="0" indent="0" algn="just">
              <a:lnSpc>
                <a:spcPts val="2577"/>
              </a:lnSpc>
              <a:buNone/>
            </a:pPr>
            <a:r>
              <a:rPr lang="en-US" sz="2000" dirty="0">
                <a:solidFill>
                  <a:srgbClr val="F9EEE7"/>
                </a:solidFill>
                <a:latin typeface="Quattrocento" pitchFamily="34" charset="0"/>
                <a:ea typeface="Quattrocento" pitchFamily="34" charset="-122"/>
                <a:cs typeface="Quattrocento" pitchFamily="34" charset="-120"/>
              </a:rPr>
              <a:t>(ii) İşletmenin kendi belirlediği hedeflere ve mevzuat uyarınca ulaşması gereken hedeflere yönelik ilerlemeleri dâhil, sürdürülebilirlikle ilgili söz konusu risk veya fırsata ilişkin performansı.</a:t>
            </a:r>
            <a:endParaRPr lang="en-US" sz="2000" dirty="0"/>
          </a:p>
        </p:txBody>
      </p:sp>
      <p:sp>
        <p:nvSpPr>
          <p:cNvPr id="14" name="Text 10"/>
          <p:cNvSpPr/>
          <p:nvPr/>
        </p:nvSpPr>
        <p:spPr>
          <a:xfrm>
            <a:off x="4071818" y="7133987"/>
            <a:ext cx="7816334" cy="327184"/>
          </a:xfrm>
          <a:prstGeom prst="rect">
            <a:avLst/>
          </a:prstGeom>
          <a:noFill/>
          <a:ln/>
        </p:spPr>
        <p:txBody>
          <a:bodyPr wrap="none" rtlCol="0" anchor="t"/>
          <a:lstStyle/>
          <a:p>
            <a:pPr marL="0" indent="0" algn="l">
              <a:lnSpc>
                <a:spcPts val="2577"/>
              </a:lnSpc>
              <a:buNone/>
            </a:pPr>
            <a:endParaRPr lang="en-US" sz="1611" dirty="0"/>
          </a:p>
        </p:txBody>
      </p:sp>
      <p:sp>
        <p:nvSpPr>
          <p:cNvPr id="16" name="Text 5">
            <a:extLst>
              <a:ext uri="{FF2B5EF4-FFF2-40B4-BE49-F238E27FC236}">
                <a16:creationId xmlns:a16="http://schemas.microsoft.com/office/drawing/2014/main" id="{BF1C3995-8C47-F33F-F8DF-C466A97D7ECF}"/>
              </a:ext>
            </a:extLst>
          </p:cNvPr>
          <p:cNvSpPr/>
          <p:nvPr/>
        </p:nvSpPr>
        <p:spPr>
          <a:xfrm>
            <a:off x="1894669" y="6643902"/>
            <a:ext cx="4016335" cy="383500"/>
          </a:xfrm>
          <a:prstGeom prst="rect">
            <a:avLst/>
          </a:prstGeom>
          <a:noFill/>
          <a:ln/>
        </p:spPr>
        <p:txBody>
          <a:bodyPr wrap="none" rtlCol="0" anchor="t"/>
          <a:lstStyle/>
          <a:p>
            <a:pPr marL="0" indent="0" algn="l">
              <a:lnSpc>
                <a:spcPts val="3020"/>
              </a:lnSpc>
              <a:buNone/>
            </a:pPr>
            <a:r>
              <a:rPr lang="tr-TR" sz="2416" dirty="0">
                <a:solidFill>
                  <a:srgbClr val="FFD9BE"/>
                </a:solidFill>
                <a:latin typeface="Quattrocento" pitchFamily="34" charset="0"/>
              </a:rPr>
              <a:t>SASB Standartları (Sürdürülebilirlik Muhasebe Standartları Kurulu)</a:t>
            </a:r>
          </a:p>
          <a:p>
            <a:pPr marL="0" indent="0" algn="l">
              <a:lnSpc>
                <a:spcPts val="3020"/>
              </a:lnSpc>
              <a:buNone/>
            </a:pPr>
            <a:r>
              <a:rPr lang="tr-TR" sz="2416" dirty="0">
                <a:solidFill>
                  <a:srgbClr val="FFD9BE"/>
                </a:solidFill>
                <a:latin typeface="Quattrocento" pitchFamily="34" charset="0"/>
              </a:rPr>
              <a:t>- 77 sektöre özgü metriklerin hesaplanması ve takibi</a:t>
            </a:r>
            <a:endParaRPr lang="en-US" sz="2416"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etin kutusu 8">
            <a:extLst>
              <a:ext uri="{FF2B5EF4-FFF2-40B4-BE49-F238E27FC236}">
                <a16:creationId xmlns:a16="http://schemas.microsoft.com/office/drawing/2014/main" id="{AC8D3899-5A5F-1F4B-29EC-19868C19E2A0}"/>
              </a:ext>
            </a:extLst>
          </p:cNvPr>
          <p:cNvSpPr txBox="1"/>
          <p:nvPr/>
        </p:nvSpPr>
        <p:spPr>
          <a:xfrm>
            <a:off x="12718468" y="6967958"/>
            <a:ext cx="1576201" cy="646331"/>
          </a:xfrm>
          <a:prstGeom prst="rect">
            <a:avLst/>
          </a:prstGeom>
          <a:noFill/>
        </p:spPr>
        <p:txBody>
          <a:bodyPr wrap="none" rtlCol="0">
            <a:spAutoFit/>
          </a:bodyPr>
          <a:lstStyle/>
          <a:p>
            <a:pPr algn="r"/>
            <a:r>
              <a:rPr lang="tr-IT" dirty="0"/>
              <a:t>Tüpraş Enterge</a:t>
            </a:r>
          </a:p>
          <a:p>
            <a:pPr algn="r"/>
            <a:r>
              <a:rPr lang="tr-IT" dirty="0"/>
              <a:t> Raporu 2022</a:t>
            </a:r>
          </a:p>
        </p:txBody>
      </p:sp>
      <p:pic>
        <p:nvPicPr>
          <p:cNvPr id="6" name="Resim 5" descr="metin, ekran görüntüsü, yazı tipi, sayı, numara içeren bir resim&#10;&#10;Açıklama otomatik olarak oluşturuldu">
            <a:extLst>
              <a:ext uri="{FF2B5EF4-FFF2-40B4-BE49-F238E27FC236}">
                <a16:creationId xmlns:a16="http://schemas.microsoft.com/office/drawing/2014/main" id="{66E46C3F-B24C-F6C8-A957-F44E2FFB4C0F}"/>
              </a:ext>
            </a:extLst>
          </p:cNvPr>
          <p:cNvPicPr>
            <a:picLocks noChangeAspect="1"/>
          </p:cNvPicPr>
          <p:nvPr/>
        </p:nvPicPr>
        <p:blipFill>
          <a:blip r:embed="rId2"/>
          <a:stretch>
            <a:fillRect/>
          </a:stretch>
        </p:blipFill>
        <p:spPr>
          <a:xfrm>
            <a:off x="6245736" y="685515"/>
            <a:ext cx="5758319" cy="7058256"/>
          </a:xfrm>
          <a:prstGeom prst="rect">
            <a:avLst/>
          </a:prstGeom>
        </p:spPr>
      </p:pic>
      <p:pic>
        <p:nvPicPr>
          <p:cNvPr id="8" name="Resim 7" descr="metin, ekran görüntüsü, doküman, belge, yazı tipi içeren bir resim&#10;&#10;Açıklama otomatik olarak oluşturuldu">
            <a:extLst>
              <a:ext uri="{FF2B5EF4-FFF2-40B4-BE49-F238E27FC236}">
                <a16:creationId xmlns:a16="http://schemas.microsoft.com/office/drawing/2014/main" id="{D6CD0281-C5AF-CDAC-23A3-B4DDA15221BE}"/>
              </a:ext>
            </a:extLst>
          </p:cNvPr>
          <p:cNvPicPr>
            <a:picLocks noChangeAspect="1"/>
          </p:cNvPicPr>
          <p:nvPr/>
        </p:nvPicPr>
        <p:blipFill>
          <a:blip r:embed="rId3"/>
          <a:stretch>
            <a:fillRect/>
          </a:stretch>
        </p:blipFill>
        <p:spPr>
          <a:xfrm>
            <a:off x="188990" y="346183"/>
            <a:ext cx="5931079" cy="7270017"/>
          </a:xfrm>
          <a:prstGeom prst="rect">
            <a:avLst/>
          </a:prstGeom>
        </p:spPr>
      </p:pic>
    </p:spTree>
    <p:extLst>
      <p:ext uri="{BB962C8B-B14F-4D97-AF65-F5344CB8AC3E}">
        <p14:creationId xmlns:p14="http://schemas.microsoft.com/office/powerpoint/2010/main" val="707103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718468" y="6967958"/>
            <a:ext cx="1576201" cy="646331"/>
          </a:xfrm>
          <a:prstGeom prst="rect">
            <a:avLst/>
          </a:prstGeom>
          <a:noFill/>
        </p:spPr>
        <p:txBody>
          <a:bodyPr wrap="none" rtlCol="0">
            <a:spAutoFit/>
          </a:bodyPr>
          <a:lstStyle/>
          <a:p>
            <a:pPr algn="r"/>
            <a:r>
              <a:rPr lang="tr-IT" dirty="0"/>
              <a:t>Tüpraş Enterge</a:t>
            </a:r>
          </a:p>
          <a:p>
            <a:pPr algn="r"/>
            <a:r>
              <a:rPr lang="tr-IT" dirty="0"/>
              <a:t> Raporu 2022</a:t>
            </a:r>
          </a:p>
        </p:txBody>
      </p:sp>
      <p:pic>
        <p:nvPicPr>
          <p:cNvPr id="3" name="Resim 2" descr="metin, ekran görüntüsü, sayı, numara, paralel içeren bir resim&#10;&#10;Açıklama otomatik olarak oluşturuldu">
            <a:extLst>
              <a:ext uri="{FF2B5EF4-FFF2-40B4-BE49-F238E27FC236}">
                <a16:creationId xmlns:a16="http://schemas.microsoft.com/office/drawing/2014/main" id="{F34E9785-E3C7-0215-BF88-9852EF18E114}"/>
              </a:ext>
            </a:extLst>
          </p:cNvPr>
          <p:cNvPicPr>
            <a:picLocks noChangeAspect="1"/>
          </p:cNvPicPr>
          <p:nvPr/>
        </p:nvPicPr>
        <p:blipFill>
          <a:blip r:embed="rId2"/>
          <a:stretch>
            <a:fillRect/>
          </a:stretch>
        </p:blipFill>
        <p:spPr>
          <a:xfrm>
            <a:off x="722767" y="30743"/>
            <a:ext cx="13436833" cy="6863942"/>
          </a:xfrm>
          <a:prstGeom prst="rect">
            <a:avLst/>
          </a:prstGeom>
        </p:spPr>
      </p:pic>
    </p:spTree>
    <p:extLst>
      <p:ext uri="{BB962C8B-B14F-4D97-AF65-F5344CB8AC3E}">
        <p14:creationId xmlns:p14="http://schemas.microsoft.com/office/powerpoint/2010/main" val="4049596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43CE2-935D-52BF-BC97-29AE3DBBF924}"/>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5F18DB88-26CD-437E-8452-75E64F3EB3D4}"/>
              </a:ext>
            </a:extLst>
          </p:cNvPr>
          <p:cNvSpPr txBox="1"/>
          <p:nvPr/>
        </p:nvSpPr>
        <p:spPr>
          <a:xfrm>
            <a:off x="12718468" y="6967958"/>
            <a:ext cx="1576201" cy="646331"/>
          </a:xfrm>
          <a:prstGeom prst="rect">
            <a:avLst/>
          </a:prstGeom>
          <a:noFill/>
        </p:spPr>
        <p:txBody>
          <a:bodyPr wrap="none" rtlCol="0">
            <a:spAutoFit/>
          </a:bodyPr>
          <a:lstStyle/>
          <a:p>
            <a:pPr algn="r"/>
            <a:r>
              <a:rPr lang="tr-IT" dirty="0"/>
              <a:t>Tüpraş Enterge</a:t>
            </a:r>
          </a:p>
          <a:p>
            <a:pPr algn="r"/>
            <a:r>
              <a:rPr lang="tr-IT" dirty="0"/>
              <a:t> Raporu 2022</a:t>
            </a:r>
          </a:p>
        </p:txBody>
      </p:sp>
      <p:pic>
        <p:nvPicPr>
          <p:cNvPr id="4" name="Resim 3" descr="metin, ekran görüntüsü, sayı, numara, paralel içeren bir resim&#10;&#10;Açıklama otomatik olarak oluşturuldu">
            <a:extLst>
              <a:ext uri="{FF2B5EF4-FFF2-40B4-BE49-F238E27FC236}">
                <a16:creationId xmlns:a16="http://schemas.microsoft.com/office/drawing/2014/main" id="{F37D003E-F9BC-7AED-3DDF-95E1E0661F89}"/>
              </a:ext>
            </a:extLst>
          </p:cNvPr>
          <p:cNvPicPr>
            <a:picLocks noChangeAspect="1"/>
          </p:cNvPicPr>
          <p:nvPr/>
        </p:nvPicPr>
        <p:blipFill>
          <a:blip r:embed="rId2"/>
          <a:stretch>
            <a:fillRect/>
          </a:stretch>
        </p:blipFill>
        <p:spPr>
          <a:xfrm>
            <a:off x="727139" y="210916"/>
            <a:ext cx="13176122" cy="6757042"/>
          </a:xfrm>
          <a:prstGeom prst="rect">
            <a:avLst/>
          </a:prstGeom>
        </p:spPr>
      </p:pic>
    </p:spTree>
    <p:extLst>
      <p:ext uri="{BB962C8B-B14F-4D97-AF65-F5344CB8AC3E}">
        <p14:creationId xmlns:p14="http://schemas.microsoft.com/office/powerpoint/2010/main" val="2809417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3A623-0D7C-F0DE-AA0B-2A55638A7B8C}"/>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6426FB1C-885E-3CD1-FD40-AFE33F5755CB}"/>
              </a:ext>
            </a:extLst>
          </p:cNvPr>
          <p:cNvSpPr/>
          <p:nvPr/>
        </p:nvSpPr>
        <p:spPr>
          <a:xfrm>
            <a:off x="0" y="-10886"/>
            <a:ext cx="14630400" cy="8229600"/>
          </a:xfrm>
          <a:prstGeom prst="rect">
            <a:avLst/>
          </a:prstGeom>
          <a:solidFill>
            <a:srgbClr val="1C4241"/>
          </a:solidFill>
          <a:ln/>
        </p:spPr>
        <p:txBody>
          <a:bodyPr/>
          <a:lstStyle/>
          <a:p>
            <a:endParaRPr lang="tr-IT" dirty="0"/>
          </a:p>
        </p:txBody>
      </p:sp>
      <p:pic>
        <p:nvPicPr>
          <p:cNvPr id="4" name="Image 0" descr="preencoded.png">
            <a:extLst>
              <a:ext uri="{FF2B5EF4-FFF2-40B4-BE49-F238E27FC236}">
                <a16:creationId xmlns:a16="http://schemas.microsoft.com/office/drawing/2014/main" id="{B9D7FF43-9D72-EFAB-28D9-208DB123B812}"/>
              </a:ext>
            </a:extLst>
          </p:cNvPr>
          <p:cNvPicPr>
            <a:picLocks noChangeAspect="1"/>
          </p:cNvPicPr>
          <p:nvPr/>
        </p:nvPicPr>
        <p:blipFill>
          <a:blip r:embed="rId3"/>
          <a:stretch>
            <a:fillRect/>
          </a:stretch>
        </p:blipFill>
        <p:spPr>
          <a:xfrm>
            <a:off x="9144000" y="0"/>
            <a:ext cx="5486400" cy="8229600"/>
          </a:xfrm>
          <a:prstGeom prst="rect">
            <a:avLst/>
          </a:prstGeom>
        </p:spPr>
      </p:pic>
      <p:sp>
        <p:nvSpPr>
          <p:cNvPr id="5" name="Text 2">
            <a:extLst>
              <a:ext uri="{FF2B5EF4-FFF2-40B4-BE49-F238E27FC236}">
                <a16:creationId xmlns:a16="http://schemas.microsoft.com/office/drawing/2014/main" id="{56CBD277-C335-6C27-0FFD-6F77166FE4FD}"/>
              </a:ext>
            </a:extLst>
          </p:cNvPr>
          <p:cNvSpPr/>
          <p:nvPr/>
        </p:nvSpPr>
        <p:spPr>
          <a:xfrm>
            <a:off x="293914" y="86334"/>
            <a:ext cx="8850086" cy="904265"/>
          </a:xfrm>
          <a:prstGeom prst="rect">
            <a:avLst/>
          </a:prstGeom>
          <a:noFill/>
          <a:ln/>
        </p:spPr>
        <p:txBody>
          <a:bodyPr wrap="square" rtlCol="0" anchor="t"/>
          <a:lstStyle/>
          <a:p>
            <a:pPr marL="0" indent="0">
              <a:lnSpc>
                <a:spcPts val="6561"/>
              </a:lnSpc>
              <a:buNone/>
            </a:pPr>
            <a:r>
              <a:rPr lang="tr-TR" sz="4200" dirty="0">
                <a:solidFill>
                  <a:srgbClr val="FFD9BE"/>
                </a:solidFill>
                <a:latin typeface="Quattrocento" pitchFamily="34" charset="0"/>
                <a:ea typeface="Quattrocento" pitchFamily="34" charset="-122"/>
                <a:cs typeface="Quattrocento" pitchFamily="34" charset="-120"/>
              </a:rPr>
              <a:t>KGK– </a:t>
            </a:r>
            <a:r>
              <a:rPr lang="en-US" sz="4200" dirty="0">
                <a:solidFill>
                  <a:srgbClr val="FFD9BE"/>
                </a:solidFill>
                <a:latin typeface="Quattrocento" pitchFamily="34" charset="0"/>
                <a:ea typeface="Quattrocento" pitchFamily="34" charset="-122"/>
                <a:cs typeface="Quattrocento" pitchFamily="34" charset="-120"/>
              </a:rPr>
              <a:t>Sürdürülebilirlik</a:t>
            </a:r>
            <a:r>
              <a:rPr lang="tr-TR" sz="4200" dirty="0">
                <a:solidFill>
                  <a:srgbClr val="FFD9BE"/>
                </a:solidFill>
                <a:latin typeface="Quattrocento" pitchFamily="34" charset="0"/>
                <a:ea typeface="Quattrocento" pitchFamily="34" charset="-122"/>
                <a:cs typeface="Quattrocento" pitchFamily="34" charset="-120"/>
              </a:rPr>
              <a:t> Standartları</a:t>
            </a:r>
            <a:endParaRPr lang="en-US" sz="4200" dirty="0"/>
          </a:p>
        </p:txBody>
      </p:sp>
      <p:sp>
        <p:nvSpPr>
          <p:cNvPr id="7" name="Text 3">
            <a:extLst>
              <a:ext uri="{FF2B5EF4-FFF2-40B4-BE49-F238E27FC236}">
                <a16:creationId xmlns:a16="http://schemas.microsoft.com/office/drawing/2014/main" id="{7C72BF70-CFDD-4BF2-51AF-D838CBFE459F}"/>
              </a:ext>
            </a:extLst>
          </p:cNvPr>
          <p:cNvSpPr/>
          <p:nvPr/>
        </p:nvSpPr>
        <p:spPr>
          <a:xfrm>
            <a:off x="1106651" y="5292282"/>
            <a:ext cx="7634578" cy="1152060"/>
          </a:xfrm>
          <a:prstGeom prst="rect">
            <a:avLst/>
          </a:prstGeom>
          <a:noFill/>
          <a:ln/>
        </p:spPr>
        <p:txBody>
          <a:bodyPr wrap="square" rtlCol="0" anchor="t"/>
          <a:lstStyle/>
          <a:p>
            <a:pPr marL="0" indent="0">
              <a:lnSpc>
                <a:spcPts val="2799"/>
              </a:lnSpc>
              <a:buNone/>
            </a:pPr>
            <a:r>
              <a:rPr lang="tr-TR" sz="2200" dirty="0">
                <a:solidFill>
                  <a:srgbClr val="F9EEE7"/>
                </a:solidFill>
                <a:latin typeface="Quattrocento" pitchFamily="34" charset="0"/>
              </a:rPr>
              <a:t>İşletmenin nakit akışlarını, finansmana erişimini ve sermaye maliyetini etkilemesi beklenen sürdürülebilirlikle ilgili risk ve fırsatların açıklanması</a:t>
            </a:r>
          </a:p>
          <a:p>
            <a:pPr marL="0" indent="0">
              <a:lnSpc>
                <a:spcPts val="2799"/>
              </a:lnSpc>
              <a:buNone/>
            </a:pPr>
            <a:endParaRPr lang="tr-TR" sz="2200" dirty="0">
              <a:solidFill>
                <a:srgbClr val="F9EEE7"/>
              </a:solidFill>
              <a:latin typeface="Quattrocento" pitchFamily="34" charset="0"/>
            </a:endParaRPr>
          </a:p>
        </p:txBody>
      </p:sp>
      <p:sp>
        <p:nvSpPr>
          <p:cNvPr id="8" name="Text 2">
            <a:extLst>
              <a:ext uri="{FF2B5EF4-FFF2-40B4-BE49-F238E27FC236}">
                <a16:creationId xmlns:a16="http://schemas.microsoft.com/office/drawing/2014/main" id="{D7E96443-6084-A1AD-0A09-62A13BC542EA}"/>
              </a:ext>
            </a:extLst>
          </p:cNvPr>
          <p:cNvSpPr/>
          <p:nvPr/>
        </p:nvSpPr>
        <p:spPr>
          <a:xfrm>
            <a:off x="365119" y="892220"/>
            <a:ext cx="9306401" cy="1666280"/>
          </a:xfrm>
          <a:prstGeom prst="rect">
            <a:avLst/>
          </a:prstGeom>
          <a:noFill/>
          <a:ln/>
        </p:spPr>
        <p:txBody>
          <a:bodyPr wrap="square" rtlCol="0" anchor="t"/>
          <a:lstStyle/>
          <a:p>
            <a:pPr marL="0" indent="0">
              <a:lnSpc>
                <a:spcPts val="4374"/>
              </a:lnSpc>
              <a:buNone/>
            </a:pPr>
            <a:r>
              <a:rPr lang="en-US" sz="2500" dirty="0">
                <a:solidFill>
                  <a:srgbClr val="FFD9BE"/>
                </a:solidFill>
                <a:latin typeface="Quattrocento" pitchFamily="34" charset="0"/>
                <a:ea typeface="Quattrocento" pitchFamily="34" charset="-122"/>
                <a:cs typeface="Quattrocento" pitchFamily="34" charset="-120"/>
              </a:rPr>
              <a:t>TSRS 1- Sürdürülebilirlikle İlgili Finansal Bilgilerin Açıklanmasına İlişkin </a:t>
            </a:r>
            <a:r>
              <a:rPr lang="en-US" sz="2500" dirty="0" err="1">
                <a:solidFill>
                  <a:srgbClr val="FFD9BE"/>
                </a:solidFill>
                <a:latin typeface="Quattrocento" pitchFamily="34" charset="0"/>
                <a:ea typeface="Quattrocento" pitchFamily="34" charset="-122"/>
                <a:cs typeface="Quattrocento" pitchFamily="34" charset="-120"/>
              </a:rPr>
              <a:t>Genel</a:t>
            </a:r>
            <a:r>
              <a:rPr lang="en-US" sz="2500" dirty="0">
                <a:solidFill>
                  <a:srgbClr val="FFD9BE"/>
                </a:solidFill>
                <a:latin typeface="Quattrocento" pitchFamily="34" charset="0"/>
                <a:ea typeface="Quattrocento" pitchFamily="34" charset="-122"/>
                <a:cs typeface="Quattrocento" pitchFamily="34" charset="-120"/>
              </a:rPr>
              <a:t> </a:t>
            </a:r>
            <a:r>
              <a:rPr lang="en-US" sz="2500" dirty="0" err="1">
                <a:solidFill>
                  <a:srgbClr val="FFD9BE"/>
                </a:solidFill>
                <a:latin typeface="Quattrocento" pitchFamily="34" charset="0"/>
                <a:ea typeface="Quattrocento" pitchFamily="34" charset="-122"/>
                <a:cs typeface="Quattrocento" pitchFamily="34" charset="-120"/>
              </a:rPr>
              <a:t>Hükümler</a:t>
            </a:r>
            <a:endParaRPr lang="tr-TR" sz="2500" dirty="0">
              <a:solidFill>
                <a:srgbClr val="FFD9BE"/>
              </a:solidFill>
              <a:latin typeface="Quattrocento" pitchFamily="34" charset="0"/>
              <a:ea typeface="Quattrocento" pitchFamily="34" charset="-122"/>
              <a:cs typeface="Quattrocento" pitchFamily="34" charset="-120"/>
            </a:endParaRPr>
          </a:p>
          <a:p>
            <a:pPr marL="0" indent="0">
              <a:lnSpc>
                <a:spcPts val="4374"/>
              </a:lnSpc>
              <a:buNone/>
            </a:pPr>
            <a:r>
              <a:rPr lang="tr-TR" sz="2500" dirty="0">
                <a:solidFill>
                  <a:srgbClr val="FFD9BE"/>
                </a:solidFill>
                <a:latin typeface="Quattrocento" pitchFamily="34" charset="0"/>
              </a:rPr>
              <a:t>TSRS 2 – İklimle İlgili Açıklamalar</a:t>
            </a:r>
            <a:endParaRPr lang="en-US" sz="2500" dirty="0"/>
          </a:p>
        </p:txBody>
      </p:sp>
      <p:sp>
        <p:nvSpPr>
          <p:cNvPr id="9" name="Shape 3">
            <a:extLst>
              <a:ext uri="{FF2B5EF4-FFF2-40B4-BE49-F238E27FC236}">
                <a16:creationId xmlns:a16="http://schemas.microsoft.com/office/drawing/2014/main" id="{0CAC132D-50D4-7986-E0A0-91D8D7C007F5}"/>
              </a:ext>
            </a:extLst>
          </p:cNvPr>
          <p:cNvSpPr/>
          <p:nvPr/>
        </p:nvSpPr>
        <p:spPr>
          <a:xfrm>
            <a:off x="517515" y="2721913"/>
            <a:ext cx="388739" cy="388739"/>
          </a:xfrm>
          <a:prstGeom prst="roundRect">
            <a:avLst>
              <a:gd name="adj" fmla="val 17148"/>
            </a:avLst>
          </a:prstGeom>
          <a:solidFill>
            <a:schemeClr val="accent6"/>
          </a:solidFill>
          <a:ln/>
        </p:spPr>
        <p:txBody>
          <a:bodyPr/>
          <a:lstStyle/>
          <a:p>
            <a:endParaRPr lang="tr-IT"/>
          </a:p>
        </p:txBody>
      </p:sp>
      <p:sp>
        <p:nvSpPr>
          <p:cNvPr id="10" name="Text 10">
            <a:extLst>
              <a:ext uri="{FF2B5EF4-FFF2-40B4-BE49-F238E27FC236}">
                <a16:creationId xmlns:a16="http://schemas.microsoft.com/office/drawing/2014/main" id="{55E84595-8EF4-15A6-B641-EFC755E49781}"/>
              </a:ext>
            </a:extLst>
          </p:cNvPr>
          <p:cNvSpPr/>
          <p:nvPr/>
        </p:nvSpPr>
        <p:spPr>
          <a:xfrm>
            <a:off x="1095768" y="2745872"/>
            <a:ext cx="2777490" cy="347186"/>
          </a:xfrm>
          <a:prstGeom prst="rect">
            <a:avLst/>
          </a:prstGeom>
          <a:noFill/>
          <a:ln/>
        </p:spPr>
        <p:txBody>
          <a:bodyPr wrap="none" rtlCol="0" anchor="t"/>
          <a:lstStyle/>
          <a:p>
            <a:pPr marL="0" indent="0">
              <a:lnSpc>
                <a:spcPts val="2734"/>
              </a:lnSpc>
              <a:buNone/>
            </a:pPr>
            <a:r>
              <a:rPr lang="tr-TR" sz="2500" dirty="0">
                <a:solidFill>
                  <a:srgbClr val="FFD9BE"/>
                </a:solidFill>
                <a:latin typeface="Quattrocento" pitchFamily="34" charset="0"/>
              </a:rPr>
              <a:t>Uygulama</a:t>
            </a:r>
            <a:endParaRPr lang="en-US" sz="2500" dirty="0"/>
          </a:p>
        </p:txBody>
      </p:sp>
      <p:sp>
        <p:nvSpPr>
          <p:cNvPr id="11" name="Shape 3">
            <a:extLst>
              <a:ext uri="{FF2B5EF4-FFF2-40B4-BE49-F238E27FC236}">
                <a16:creationId xmlns:a16="http://schemas.microsoft.com/office/drawing/2014/main" id="{F78DA032-AE13-6BB1-34DB-E480EC0C1892}"/>
              </a:ext>
            </a:extLst>
          </p:cNvPr>
          <p:cNvSpPr/>
          <p:nvPr/>
        </p:nvSpPr>
        <p:spPr>
          <a:xfrm>
            <a:off x="495742" y="4724889"/>
            <a:ext cx="388739" cy="388739"/>
          </a:xfrm>
          <a:prstGeom prst="roundRect">
            <a:avLst>
              <a:gd name="adj" fmla="val 17148"/>
            </a:avLst>
          </a:prstGeom>
          <a:solidFill>
            <a:schemeClr val="accent6"/>
          </a:solidFill>
          <a:ln/>
        </p:spPr>
        <p:txBody>
          <a:bodyPr/>
          <a:lstStyle/>
          <a:p>
            <a:endParaRPr lang="tr-IT"/>
          </a:p>
        </p:txBody>
      </p:sp>
      <p:sp>
        <p:nvSpPr>
          <p:cNvPr id="12" name="Text 10">
            <a:extLst>
              <a:ext uri="{FF2B5EF4-FFF2-40B4-BE49-F238E27FC236}">
                <a16:creationId xmlns:a16="http://schemas.microsoft.com/office/drawing/2014/main" id="{87B6E706-C4DA-BC8F-87A9-A3F0B8D23110}"/>
              </a:ext>
            </a:extLst>
          </p:cNvPr>
          <p:cNvSpPr/>
          <p:nvPr/>
        </p:nvSpPr>
        <p:spPr>
          <a:xfrm>
            <a:off x="1106650" y="4759732"/>
            <a:ext cx="2777490" cy="347186"/>
          </a:xfrm>
          <a:prstGeom prst="rect">
            <a:avLst/>
          </a:prstGeom>
          <a:noFill/>
          <a:ln/>
        </p:spPr>
        <p:txBody>
          <a:bodyPr wrap="none" rtlCol="0" anchor="t"/>
          <a:lstStyle/>
          <a:p>
            <a:pPr marL="0" indent="0">
              <a:lnSpc>
                <a:spcPts val="2734"/>
              </a:lnSpc>
              <a:buNone/>
            </a:pPr>
            <a:r>
              <a:rPr lang="tr-TR" sz="2500" dirty="0">
                <a:solidFill>
                  <a:srgbClr val="FFD9BE"/>
                </a:solidFill>
                <a:latin typeface="Quattrocento" pitchFamily="34" charset="0"/>
              </a:rPr>
              <a:t>Amaç</a:t>
            </a:r>
            <a:endParaRPr lang="en-US" sz="2500" dirty="0"/>
          </a:p>
        </p:txBody>
      </p:sp>
      <p:sp>
        <p:nvSpPr>
          <p:cNvPr id="13" name="Text 5">
            <a:extLst>
              <a:ext uri="{FF2B5EF4-FFF2-40B4-BE49-F238E27FC236}">
                <a16:creationId xmlns:a16="http://schemas.microsoft.com/office/drawing/2014/main" id="{3DE9F1FE-0B46-8301-AED1-B758AE52B4E5}"/>
              </a:ext>
            </a:extLst>
          </p:cNvPr>
          <p:cNvSpPr/>
          <p:nvPr/>
        </p:nvSpPr>
        <p:spPr>
          <a:xfrm>
            <a:off x="1084885" y="3168629"/>
            <a:ext cx="8695492" cy="355402"/>
          </a:xfrm>
          <a:prstGeom prst="rect">
            <a:avLst/>
          </a:prstGeom>
          <a:noFill/>
          <a:ln/>
        </p:spPr>
        <p:txBody>
          <a:bodyPr wrap="none" rtlCol="0" anchor="t"/>
          <a:lstStyle/>
          <a:p>
            <a:pPr marL="0" indent="0">
              <a:lnSpc>
                <a:spcPts val="2799"/>
              </a:lnSpc>
              <a:buNone/>
            </a:pPr>
            <a:r>
              <a:rPr lang="tr-TR" sz="1750" dirty="0">
                <a:solidFill>
                  <a:srgbClr val="F9EEE7"/>
                </a:solidFill>
                <a:latin typeface="Quattrocento" pitchFamily="34" charset="0"/>
              </a:rPr>
              <a:t>1. Aktif toplamı 500 Milyon Türk Lirası</a:t>
            </a:r>
          </a:p>
          <a:p>
            <a:pPr marL="0" indent="0">
              <a:lnSpc>
                <a:spcPts val="2799"/>
              </a:lnSpc>
              <a:buNone/>
            </a:pPr>
            <a:r>
              <a:rPr lang="tr-TR" sz="1750" dirty="0">
                <a:solidFill>
                  <a:srgbClr val="F9EEE7"/>
                </a:solidFill>
                <a:latin typeface="Quattrocento" pitchFamily="34" charset="0"/>
              </a:rPr>
              <a:t>2. Yıllık net satış hasılatı 1 Milyar Türk Lirası</a:t>
            </a:r>
          </a:p>
          <a:p>
            <a:pPr marL="0" indent="0">
              <a:lnSpc>
                <a:spcPts val="2799"/>
              </a:lnSpc>
              <a:buNone/>
            </a:pPr>
            <a:r>
              <a:rPr lang="tr-TR" sz="1750" dirty="0">
                <a:solidFill>
                  <a:srgbClr val="F9EEE7"/>
                </a:solidFill>
                <a:latin typeface="Quattrocento" pitchFamily="34" charset="0"/>
              </a:rPr>
              <a:t>3. Çalışan sayısı 250 kişi</a:t>
            </a:r>
          </a:p>
          <a:p>
            <a:pPr marL="0" indent="0">
              <a:lnSpc>
                <a:spcPts val="2799"/>
              </a:lnSpc>
              <a:buNone/>
            </a:pPr>
            <a:r>
              <a:rPr lang="tr-TR" sz="1750" dirty="0">
                <a:solidFill>
                  <a:srgbClr val="F9EEE7"/>
                </a:solidFill>
                <a:latin typeface="Quattrocento" pitchFamily="34" charset="0"/>
              </a:rPr>
              <a:t>Bu kriterlerden en az ikisini, art arda iki raporlama döneminde geçen kurumlar</a:t>
            </a:r>
            <a:endParaRPr lang="en-US" sz="1750" dirty="0"/>
          </a:p>
        </p:txBody>
      </p:sp>
      <p:sp>
        <p:nvSpPr>
          <p:cNvPr id="14" name="Shape 3">
            <a:extLst>
              <a:ext uri="{FF2B5EF4-FFF2-40B4-BE49-F238E27FC236}">
                <a16:creationId xmlns:a16="http://schemas.microsoft.com/office/drawing/2014/main" id="{E5975FB1-8AA5-E74A-A145-F26D9744808C}"/>
              </a:ext>
            </a:extLst>
          </p:cNvPr>
          <p:cNvSpPr/>
          <p:nvPr/>
        </p:nvSpPr>
        <p:spPr>
          <a:xfrm>
            <a:off x="495738" y="6531921"/>
            <a:ext cx="388739" cy="388739"/>
          </a:xfrm>
          <a:prstGeom prst="roundRect">
            <a:avLst>
              <a:gd name="adj" fmla="val 17148"/>
            </a:avLst>
          </a:prstGeom>
          <a:solidFill>
            <a:schemeClr val="accent6"/>
          </a:solidFill>
          <a:ln/>
        </p:spPr>
        <p:txBody>
          <a:bodyPr/>
          <a:lstStyle/>
          <a:p>
            <a:endParaRPr lang="tr-IT"/>
          </a:p>
        </p:txBody>
      </p:sp>
      <p:sp>
        <p:nvSpPr>
          <p:cNvPr id="15" name="Text 10">
            <a:extLst>
              <a:ext uri="{FF2B5EF4-FFF2-40B4-BE49-F238E27FC236}">
                <a16:creationId xmlns:a16="http://schemas.microsoft.com/office/drawing/2014/main" id="{72222D81-942A-AAAB-87A8-BAEBD3D441CA}"/>
              </a:ext>
            </a:extLst>
          </p:cNvPr>
          <p:cNvSpPr/>
          <p:nvPr/>
        </p:nvSpPr>
        <p:spPr>
          <a:xfrm>
            <a:off x="1106647" y="6588534"/>
            <a:ext cx="2777490" cy="347186"/>
          </a:xfrm>
          <a:prstGeom prst="rect">
            <a:avLst/>
          </a:prstGeom>
          <a:noFill/>
          <a:ln/>
        </p:spPr>
        <p:txBody>
          <a:bodyPr wrap="none" rtlCol="0" anchor="t"/>
          <a:lstStyle/>
          <a:p>
            <a:pPr marL="0" indent="0">
              <a:lnSpc>
                <a:spcPts val="2734"/>
              </a:lnSpc>
              <a:buNone/>
            </a:pPr>
            <a:r>
              <a:rPr lang="tr-TR" sz="2500" dirty="0">
                <a:solidFill>
                  <a:srgbClr val="FFD9BE"/>
                </a:solidFill>
                <a:latin typeface="Quattrocento" pitchFamily="34" charset="0"/>
              </a:rPr>
              <a:t>Risk: </a:t>
            </a:r>
            <a:r>
              <a:rPr lang="tr-TR" sz="2200" dirty="0">
                <a:solidFill>
                  <a:srgbClr val="FFD9BE"/>
                </a:solidFill>
                <a:latin typeface="Quattrocento" pitchFamily="34" charset="0"/>
              </a:rPr>
              <a:t>AB’nin Sınırda Karbon Düzenleme Mekanizması</a:t>
            </a:r>
            <a:endParaRPr lang="en-US" sz="2200" dirty="0"/>
          </a:p>
        </p:txBody>
      </p:sp>
      <p:sp>
        <p:nvSpPr>
          <p:cNvPr id="16" name="Shape 3">
            <a:extLst>
              <a:ext uri="{FF2B5EF4-FFF2-40B4-BE49-F238E27FC236}">
                <a16:creationId xmlns:a16="http://schemas.microsoft.com/office/drawing/2014/main" id="{3734C79C-BDE7-6046-0AA7-CC98C259AEC6}"/>
              </a:ext>
            </a:extLst>
          </p:cNvPr>
          <p:cNvSpPr/>
          <p:nvPr/>
        </p:nvSpPr>
        <p:spPr>
          <a:xfrm>
            <a:off x="506620" y="7326576"/>
            <a:ext cx="388739" cy="388739"/>
          </a:xfrm>
          <a:prstGeom prst="roundRect">
            <a:avLst>
              <a:gd name="adj" fmla="val 17148"/>
            </a:avLst>
          </a:prstGeom>
          <a:solidFill>
            <a:schemeClr val="accent6"/>
          </a:solidFill>
          <a:ln/>
        </p:spPr>
        <p:txBody>
          <a:bodyPr/>
          <a:lstStyle/>
          <a:p>
            <a:endParaRPr lang="tr-IT"/>
          </a:p>
        </p:txBody>
      </p:sp>
      <p:sp>
        <p:nvSpPr>
          <p:cNvPr id="17" name="Text 10">
            <a:extLst>
              <a:ext uri="{FF2B5EF4-FFF2-40B4-BE49-F238E27FC236}">
                <a16:creationId xmlns:a16="http://schemas.microsoft.com/office/drawing/2014/main" id="{C1CFB1E2-34E0-2441-3F36-D23C2F238085}"/>
              </a:ext>
            </a:extLst>
          </p:cNvPr>
          <p:cNvSpPr/>
          <p:nvPr/>
        </p:nvSpPr>
        <p:spPr>
          <a:xfrm>
            <a:off x="1106644" y="7350534"/>
            <a:ext cx="2777490" cy="347186"/>
          </a:xfrm>
          <a:prstGeom prst="rect">
            <a:avLst/>
          </a:prstGeom>
          <a:noFill/>
          <a:ln/>
        </p:spPr>
        <p:txBody>
          <a:bodyPr wrap="none" rtlCol="0" anchor="t"/>
          <a:lstStyle/>
          <a:p>
            <a:pPr marL="0" indent="0">
              <a:lnSpc>
                <a:spcPts val="2734"/>
              </a:lnSpc>
              <a:buNone/>
            </a:pPr>
            <a:r>
              <a:rPr lang="tr-TR" sz="2500" dirty="0">
                <a:solidFill>
                  <a:srgbClr val="FFD9BE"/>
                </a:solidFill>
                <a:latin typeface="Quattrocento" pitchFamily="34" charset="0"/>
              </a:rPr>
              <a:t>Fırsat: </a:t>
            </a:r>
            <a:r>
              <a:rPr lang="tr-TR" sz="2200" dirty="0">
                <a:solidFill>
                  <a:srgbClr val="FFD9BE"/>
                </a:solidFill>
                <a:latin typeface="Quattrocento" pitchFamily="34" charset="0"/>
              </a:rPr>
              <a:t>Finansmana erişim, düşük sermaye maliyeti</a:t>
            </a:r>
          </a:p>
          <a:p>
            <a:pPr marL="0" indent="0">
              <a:lnSpc>
                <a:spcPts val="2734"/>
              </a:lnSpc>
              <a:buNone/>
            </a:pPr>
            <a:r>
              <a:rPr lang="tr-TR" sz="2200" dirty="0">
                <a:solidFill>
                  <a:srgbClr val="FFD9BE"/>
                </a:solidFill>
                <a:latin typeface="Quattrocento" pitchFamily="34" charset="0"/>
              </a:rPr>
              <a:t>BIST Sürdürülebilirlik Endeksi</a:t>
            </a:r>
            <a:endParaRPr lang="en-US" sz="2200" dirty="0"/>
          </a:p>
        </p:txBody>
      </p:sp>
    </p:spTree>
    <p:extLst>
      <p:ext uri="{BB962C8B-B14F-4D97-AF65-F5344CB8AC3E}">
        <p14:creationId xmlns:p14="http://schemas.microsoft.com/office/powerpoint/2010/main" val="2795428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0"/>
            <a:ext cx="14630400" cy="8229600"/>
          </a:xfrm>
          <a:prstGeom prst="rect">
            <a:avLst/>
          </a:prstGeom>
          <a:solidFill>
            <a:srgbClr val="123332"/>
          </a:solidFill>
          <a:ln/>
        </p:spPr>
        <p:txBody>
          <a:bodyPr/>
          <a:lstStyle/>
          <a:p>
            <a:endParaRPr lang="tr-IT"/>
          </a:p>
        </p:txBody>
      </p:sp>
      <p:pic>
        <p:nvPicPr>
          <p:cNvPr id="4"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5" name="Shape 2"/>
          <p:cNvSpPr/>
          <p:nvPr/>
        </p:nvSpPr>
        <p:spPr>
          <a:xfrm>
            <a:off x="0" y="0"/>
            <a:ext cx="14630400" cy="8229600"/>
          </a:xfrm>
          <a:prstGeom prst="rect">
            <a:avLst/>
          </a:prstGeom>
          <a:solidFill>
            <a:srgbClr val="123332">
              <a:alpha val="80000"/>
            </a:srgbClr>
          </a:solidFill>
          <a:ln/>
        </p:spPr>
        <p:txBody>
          <a:bodyPr/>
          <a:lstStyle/>
          <a:p>
            <a:endParaRPr lang="tr-IT"/>
          </a:p>
        </p:txBody>
      </p:sp>
      <p:sp>
        <p:nvSpPr>
          <p:cNvPr id="6" name="Text 3"/>
          <p:cNvSpPr/>
          <p:nvPr/>
        </p:nvSpPr>
        <p:spPr>
          <a:xfrm>
            <a:off x="4537591" y="3087172"/>
            <a:ext cx="5554980" cy="694373"/>
          </a:xfrm>
          <a:prstGeom prst="rect">
            <a:avLst/>
          </a:prstGeom>
          <a:noFill/>
          <a:ln/>
        </p:spPr>
        <p:txBody>
          <a:bodyPr wrap="none" rtlCol="0" anchor="t"/>
          <a:lstStyle/>
          <a:p>
            <a:pPr marL="0" indent="0" algn="ctr">
              <a:lnSpc>
                <a:spcPts val="5468"/>
              </a:lnSpc>
              <a:buNone/>
            </a:pPr>
            <a:r>
              <a:rPr lang="en-US" sz="4374" dirty="0">
                <a:solidFill>
                  <a:srgbClr val="FFD9BE"/>
                </a:solidFill>
                <a:latin typeface="Quattrocento" pitchFamily="34" charset="0"/>
                <a:ea typeface="Quattrocento" pitchFamily="34" charset="-122"/>
                <a:cs typeface="Quattrocento" pitchFamily="34" charset="-120"/>
              </a:rPr>
              <a:t> TEŞEKKÜRLER!</a:t>
            </a:r>
            <a:endParaRPr lang="en-US" sz="4374" dirty="0"/>
          </a:p>
        </p:txBody>
      </p:sp>
      <p:sp>
        <p:nvSpPr>
          <p:cNvPr id="7" name="Text 4"/>
          <p:cNvSpPr/>
          <p:nvPr/>
        </p:nvSpPr>
        <p:spPr>
          <a:xfrm>
            <a:off x="5316379" y="4114800"/>
            <a:ext cx="3997523" cy="347186"/>
          </a:xfrm>
          <a:prstGeom prst="rect">
            <a:avLst/>
          </a:prstGeom>
          <a:noFill/>
          <a:ln/>
        </p:spPr>
        <p:txBody>
          <a:bodyPr wrap="none" rtlCol="0" anchor="t"/>
          <a:lstStyle/>
          <a:p>
            <a:pPr marL="0" indent="0" algn="ctr">
              <a:lnSpc>
                <a:spcPts val="2734"/>
              </a:lnSpc>
              <a:buNone/>
            </a:pPr>
            <a:r>
              <a:rPr lang="en-US" sz="2187" b="1" dirty="0">
                <a:solidFill>
                  <a:srgbClr val="FFD9BE"/>
                </a:solidFill>
                <a:latin typeface="Quattrocento" pitchFamily="34" charset="0"/>
                <a:ea typeface="Quattrocento" pitchFamily="34" charset="-122"/>
                <a:cs typeface="Quattrocento" pitchFamily="34" charset="-120"/>
              </a:rPr>
              <a:t>DOÇ. DR. OĞUZHAN BAHADIR</a:t>
            </a:r>
            <a:endParaRPr lang="en-US" sz="2187" dirty="0"/>
          </a:p>
        </p:txBody>
      </p:sp>
      <p:sp>
        <p:nvSpPr>
          <p:cNvPr id="8" name="Text 5"/>
          <p:cNvSpPr/>
          <p:nvPr/>
        </p:nvSpPr>
        <p:spPr>
          <a:xfrm>
            <a:off x="5063966" y="4795242"/>
            <a:ext cx="4502229" cy="347186"/>
          </a:xfrm>
          <a:prstGeom prst="rect">
            <a:avLst/>
          </a:prstGeom>
          <a:noFill/>
          <a:ln/>
        </p:spPr>
        <p:txBody>
          <a:bodyPr wrap="none" rtlCol="0" anchor="t"/>
          <a:lstStyle/>
          <a:p>
            <a:pPr marL="0" indent="0" algn="ctr">
              <a:lnSpc>
                <a:spcPts val="2734"/>
              </a:lnSpc>
              <a:buNone/>
            </a:pPr>
            <a:r>
              <a:rPr lang="en-US" sz="2187" b="1" dirty="0">
                <a:solidFill>
                  <a:srgbClr val="FFD9BE"/>
                </a:solidFill>
                <a:latin typeface="Quattrocento" pitchFamily="34" charset="0"/>
                <a:ea typeface="Quattrocento" pitchFamily="34" charset="-122"/>
                <a:cs typeface="Quattrocento" pitchFamily="34" charset="-120"/>
              </a:rPr>
              <a:t>GALATASARAY ÜNİVERSİTESİ İİBF </a:t>
            </a:r>
            <a:endParaRPr lang="en-US" sz="2187"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22583"/>
            <a:ext cx="14630400" cy="8229600"/>
          </a:xfrm>
          <a:prstGeom prst="rect">
            <a:avLst/>
          </a:prstGeom>
          <a:solidFill>
            <a:srgbClr val="123332"/>
          </a:solidFill>
          <a:ln/>
        </p:spPr>
        <p:txBody>
          <a:bodyPr/>
          <a:lstStyle/>
          <a:p>
            <a:endParaRPr lang="tr-IT"/>
          </a:p>
        </p:txBody>
      </p:sp>
      <p:pic>
        <p:nvPicPr>
          <p:cNvPr id="4" name="Image 0" descr="preencoded.png"/>
          <p:cNvPicPr>
            <a:picLocks noChangeAspect="1"/>
          </p:cNvPicPr>
          <p:nvPr/>
        </p:nvPicPr>
        <p:blipFill>
          <a:blip r:embed="rId3"/>
          <a:stretch>
            <a:fillRect/>
          </a:stretch>
        </p:blipFill>
        <p:spPr>
          <a:xfrm>
            <a:off x="10972800" y="0"/>
            <a:ext cx="3657600" cy="8229600"/>
          </a:xfrm>
          <a:prstGeom prst="rect">
            <a:avLst/>
          </a:prstGeom>
        </p:spPr>
      </p:pic>
      <p:sp>
        <p:nvSpPr>
          <p:cNvPr id="5" name="Text 2"/>
          <p:cNvSpPr/>
          <p:nvPr/>
        </p:nvSpPr>
        <p:spPr>
          <a:xfrm>
            <a:off x="833199" y="382594"/>
            <a:ext cx="5909786" cy="694373"/>
          </a:xfrm>
          <a:prstGeom prst="rect">
            <a:avLst/>
          </a:prstGeom>
          <a:noFill/>
          <a:ln/>
        </p:spPr>
        <p:txBody>
          <a:bodyPr wrap="none" rtlCol="0" anchor="t"/>
          <a:lstStyle/>
          <a:p>
            <a:pPr marL="0" indent="0">
              <a:lnSpc>
                <a:spcPts val="5468"/>
              </a:lnSpc>
              <a:buNone/>
            </a:pPr>
            <a:r>
              <a:rPr lang="en-US" sz="4374" dirty="0">
                <a:solidFill>
                  <a:srgbClr val="FFD9BE"/>
                </a:solidFill>
                <a:latin typeface="Quattrocento" pitchFamily="34" charset="0"/>
                <a:ea typeface="Quattrocento" pitchFamily="34" charset="-122"/>
                <a:cs typeface="Quattrocento" pitchFamily="34" charset="-120"/>
              </a:rPr>
              <a:t>Rapor Hazırlama Süreci</a:t>
            </a:r>
            <a:endParaRPr lang="en-US" sz="4374" dirty="0"/>
          </a:p>
        </p:txBody>
      </p:sp>
      <p:sp>
        <p:nvSpPr>
          <p:cNvPr id="6" name="Shape 3"/>
          <p:cNvSpPr/>
          <p:nvPr/>
        </p:nvSpPr>
        <p:spPr>
          <a:xfrm>
            <a:off x="1152643" y="1552142"/>
            <a:ext cx="45719" cy="4114881"/>
          </a:xfrm>
          <a:prstGeom prst="rect">
            <a:avLst/>
          </a:prstGeom>
          <a:solidFill>
            <a:srgbClr val="EF9C82"/>
          </a:solidFill>
          <a:ln/>
        </p:spPr>
        <p:txBody>
          <a:bodyPr/>
          <a:lstStyle/>
          <a:p>
            <a:endParaRPr lang="tr-IT"/>
          </a:p>
        </p:txBody>
      </p:sp>
      <p:sp>
        <p:nvSpPr>
          <p:cNvPr id="7" name="Shape 4"/>
          <p:cNvSpPr/>
          <p:nvPr/>
        </p:nvSpPr>
        <p:spPr>
          <a:xfrm>
            <a:off x="1416427" y="1950485"/>
            <a:ext cx="777597" cy="27742"/>
          </a:xfrm>
          <a:prstGeom prst="rect">
            <a:avLst/>
          </a:prstGeom>
          <a:solidFill>
            <a:srgbClr val="EF9C82"/>
          </a:solidFill>
          <a:ln/>
        </p:spPr>
        <p:txBody>
          <a:bodyPr/>
          <a:lstStyle/>
          <a:p>
            <a:endParaRPr lang="tr-IT"/>
          </a:p>
        </p:txBody>
      </p:sp>
      <p:sp>
        <p:nvSpPr>
          <p:cNvPr id="8" name="Shape 5"/>
          <p:cNvSpPr/>
          <p:nvPr/>
        </p:nvSpPr>
        <p:spPr>
          <a:xfrm>
            <a:off x="916484" y="1714446"/>
            <a:ext cx="499943" cy="499943"/>
          </a:xfrm>
          <a:prstGeom prst="roundRect">
            <a:avLst>
              <a:gd name="adj" fmla="val 13333"/>
            </a:avLst>
          </a:prstGeom>
          <a:solidFill>
            <a:srgbClr val="234A49"/>
          </a:solidFill>
          <a:ln/>
        </p:spPr>
        <p:txBody>
          <a:bodyPr/>
          <a:lstStyle/>
          <a:p>
            <a:endParaRPr lang="tr-IT"/>
          </a:p>
        </p:txBody>
      </p:sp>
      <p:sp>
        <p:nvSpPr>
          <p:cNvPr id="9" name="Text 6"/>
          <p:cNvSpPr/>
          <p:nvPr/>
        </p:nvSpPr>
        <p:spPr>
          <a:xfrm>
            <a:off x="1107460" y="1688385"/>
            <a:ext cx="117991" cy="416481"/>
          </a:xfrm>
          <a:prstGeom prst="rect">
            <a:avLst/>
          </a:prstGeom>
          <a:noFill/>
          <a:ln/>
        </p:spPr>
        <p:txBody>
          <a:bodyPr wrap="none" rtlCol="0" anchor="t"/>
          <a:lstStyle/>
          <a:p>
            <a:pPr marL="0" indent="0" algn="ctr">
              <a:lnSpc>
                <a:spcPts val="3281"/>
              </a:lnSpc>
              <a:buNone/>
            </a:pPr>
            <a:r>
              <a:rPr lang="en-US" sz="2624" dirty="0">
                <a:solidFill>
                  <a:srgbClr val="FFD9BE"/>
                </a:solidFill>
                <a:latin typeface="Quattrocento" pitchFamily="34" charset="0"/>
                <a:ea typeface="Quattrocento" pitchFamily="34" charset="-122"/>
                <a:cs typeface="Quattrocento" pitchFamily="34" charset="-120"/>
              </a:rPr>
              <a:t>1</a:t>
            </a:r>
            <a:endParaRPr lang="en-US" sz="2624" dirty="0"/>
          </a:p>
        </p:txBody>
      </p:sp>
      <p:sp>
        <p:nvSpPr>
          <p:cNvPr id="10" name="Text 7"/>
          <p:cNvSpPr/>
          <p:nvPr/>
        </p:nvSpPr>
        <p:spPr>
          <a:xfrm>
            <a:off x="2388513" y="3365243"/>
            <a:ext cx="2777490" cy="347186"/>
          </a:xfrm>
          <a:prstGeom prst="rect">
            <a:avLst/>
          </a:prstGeom>
          <a:noFill/>
          <a:ln/>
        </p:spPr>
        <p:txBody>
          <a:bodyPr wrap="none" rtlCol="0" anchor="t"/>
          <a:lstStyle/>
          <a:p>
            <a:pPr marL="0" indent="0" algn="l">
              <a:lnSpc>
                <a:spcPts val="2734"/>
              </a:lnSpc>
              <a:buNone/>
            </a:pPr>
            <a:r>
              <a:rPr lang="tr-TR" sz="2187" dirty="0">
                <a:solidFill>
                  <a:srgbClr val="FFD9BE"/>
                </a:solidFill>
                <a:latin typeface="Quattrocento" pitchFamily="34" charset="0"/>
                <a:ea typeface="Quattrocento" pitchFamily="34" charset="-122"/>
                <a:cs typeface="Quattrocento" pitchFamily="34" charset="-120"/>
              </a:rPr>
              <a:t>Sürdürülebilirlikle ilgili risk ve fırsatların belirlenmesi</a:t>
            </a:r>
            <a:endParaRPr lang="tr-TR" sz="2187" dirty="0">
              <a:solidFill>
                <a:srgbClr val="FFD9BE"/>
              </a:solidFill>
              <a:latin typeface="Quattrocento" pitchFamily="34" charset="0"/>
            </a:endParaRPr>
          </a:p>
          <a:p>
            <a:pPr marL="0" indent="0" algn="l">
              <a:lnSpc>
                <a:spcPts val="2734"/>
              </a:lnSpc>
              <a:buNone/>
            </a:pPr>
            <a:r>
              <a:rPr lang="tr-TR" sz="2187" dirty="0">
                <a:solidFill>
                  <a:srgbClr val="FFD9BE"/>
                </a:solidFill>
                <a:latin typeface="Quattrocento" pitchFamily="34" charset="0"/>
              </a:rPr>
              <a:t>- Çevre</a:t>
            </a:r>
          </a:p>
          <a:p>
            <a:pPr marL="0" indent="0" algn="l">
              <a:lnSpc>
                <a:spcPts val="2734"/>
              </a:lnSpc>
              <a:buNone/>
            </a:pPr>
            <a:r>
              <a:rPr lang="tr-TR" sz="2187" dirty="0">
                <a:solidFill>
                  <a:srgbClr val="FFD9BE"/>
                </a:solidFill>
                <a:latin typeface="Quattrocento" pitchFamily="34" charset="0"/>
              </a:rPr>
              <a:t>- Toplum</a:t>
            </a:r>
          </a:p>
          <a:p>
            <a:pPr marL="0" indent="0" algn="l">
              <a:lnSpc>
                <a:spcPts val="2734"/>
              </a:lnSpc>
              <a:buNone/>
            </a:pPr>
            <a:r>
              <a:rPr lang="tr-TR" sz="2187" dirty="0">
                <a:solidFill>
                  <a:srgbClr val="FFD9BE"/>
                </a:solidFill>
                <a:latin typeface="Quattrocento" pitchFamily="34" charset="0"/>
              </a:rPr>
              <a:t>- Yönetişim</a:t>
            </a:r>
          </a:p>
        </p:txBody>
      </p:sp>
      <p:sp>
        <p:nvSpPr>
          <p:cNvPr id="12" name="Shape 9"/>
          <p:cNvSpPr/>
          <p:nvPr/>
        </p:nvSpPr>
        <p:spPr>
          <a:xfrm>
            <a:off x="1416427" y="3588291"/>
            <a:ext cx="777597" cy="27742"/>
          </a:xfrm>
          <a:prstGeom prst="rect">
            <a:avLst/>
          </a:prstGeom>
          <a:solidFill>
            <a:srgbClr val="EF9C82"/>
          </a:solidFill>
          <a:ln/>
        </p:spPr>
        <p:txBody>
          <a:bodyPr/>
          <a:lstStyle/>
          <a:p>
            <a:endParaRPr lang="tr-IT"/>
          </a:p>
        </p:txBody>
      </p:sp>
      <p:sp>
        <p:nvSpPr>
          <p:cNvPr id="13" name="Shape 10"/>
          <p:cNvSpPr/>
          <p:nvPr/>
        </p:nvSpPr>
        <p:spPr>
          <a:xfrm>
            <a:off x="916484" y="3284519"/>
            <a:ext cx="499943" cy="499943"/>
          </a:xfrm>
          <a:prstGeom prst="roundRect">
            <a:avLst>
              <a:gd name="adj" fmla="val 13333"/>
            </a:avLst>
          </a:prstGeom>
          <a:solidFill>
            <a:srgbClr val="234A49"/>
          </a:solidFill>
          <a:ln/>
        </p:spPr>
        <p:txBody>
          <a:bodyPr/>
          <a:lstStyle/>
          <a:p>
            <a:endParaRPr lang="tr-IT"/>
          </a:p>
        </p:txBody>
      </p:sp>
      <p:sp>
        <p:nvSpPr>
          <p:cNvPr id="14" name="Text 11"/>
          <p:cNvSpPr/>
          <p:nvPr/>
        </p:nvSpPr>
        <p:spPr>
          <a:xfrm>
            <a:off x="1077099" y="3292323"/>
            <a:ext cx="178713" cy="416481"/>
          </a:xfrm>
          <a:prstGeom prst="rect">
            <a:avLst/>
          </a:prstGeom>
          <a:noFill/>
          <a:ln/>
        </p:spPr>
        <p:txBody>
          <a:bodyPr wrap="none" rtlCol="0" anchor="t"/>
          <a:lstStyle/>
          <a:p>
            <a:pPr marL="0" indent="0" algn="ctr">
              <a:lnSpc>
                <a:spcPts val="3281"/>
              </a:lnSpc>
              <a:buNone/>
            </a:pPr>
            <a:r>
              <a:rPr lang="en-US" sz="2624" dirty="0">
                <a:solidFill>
                  <a:srgbClr val="FFD9BE"/>
                </a:solidFill>
                <a:latin typeface="Quattrocento" pitchFamily="34" charset="0"/>
                <a:ea typeface="Quattrocento" pitchFamily="34" charset="-122"/>
                <a:cs typeface="Quattrocento" pitchFamily="34" charset="-120"/>
              </a:rPr>
              <a:t>2</a:t>
            </a:r>
            <a:endParaRPr lang="en-US" sz="2624" dirty="0"/>
          </a:p>
        </p:txBody>
      </p:sp>
      <p:sp>
        <p:nvSpPr>
          <p:cNvPr id="15" name="Text 12"/>
          <p:cNvSpPr/>
          <p:nvPr/>
        </p:nvSpPr>
        <p:spPr>
          <a:xfrm>
            <a:off x="2388512" y="5096579"/>
            <a:ext cx="7288887" cy="463855"/>
          </a:xfrm>
          <a:prstGeom prst="rect">
            <a:avLst/>
          </a:prstGeom>
          <a:noFill/>
          <a:ln/>
        </p:spPr>
        <p:txBody>
          <a:bodyPr wrap="none" rtlCol="0" anchor="t"/>
          <a:lstStyle/>
          <a:p>
            <a:pPr marL="0" indent="0" algn="l">
              <a:lnSpc>
                <a:spcPts val="2734"/>
              </a:lnSpc>
              <a:buNone/>
            </a:pPr>
            <a:r>
              <a:rPr lang="tr-TR" sz="2187" dirty="0">
                <a:solidFill>
                  <a:srgbClr val="FFD9BE"/>
                </a:solidFill>
                <a:latin typeface="Quattrocento" pitchFamily="34" charset="0"/>
              </a:rPr>
              <a:t>Sürdürülebilirlikle ilgili risk ve fırsatlara ilişkin açıklama</a:t>
            </a:r>
          </a:p>
          <a:p>
            <a:pPr marL="0" indent="0" algn="l">
              <a:lnSpc>
                <a:spcPts val="2734"/>
              </a:lnSpc>
              <a:buNone/>
            </a:pPr>
            <a:r>
              <a:rPr lang="tr-TR" sz="2187" dirty="0">
                <a:solidFill>
                  <a:srgbClr val="FFD9BE"/>
                </a:solidFill>
                <a:latin typeface="Quattrocento" pitchFamily="34" charset="0"/>
              </a:rPr>
              <a:t>yapılması</a:t>
            </a:r>
          </a:p>
          <a:p>
            <a:pPr marL="0" indent="0" algn="l">
              <a:lnSpc>
                <a:spcPts val="2734"/>
              </a:lnSpc>
              <a:buNone/>
            </a:pPr>
            <a:endParaRPr lang="en-US" sz="2187" dirty="0"/>
          </a:p>
        </p:txBody>
      </p:sp>
      <p:sp>
        <p:nvSpPr>
          <p:cNvPr id="17" name="Shape 14"/>
          <p:cNvSpPr/>
          <p:nvPr/>
        </p:nvSpPr>
        <p:spPr>
          <a:xfrm>
            <a:off x="1416427" y="5355713"/>
            <a:ext cx="777597" cy="27742"/>
          </a:xfrm>
          <a:prstGeom prst="rect">
            <a:avLst/>
          </a:prstGeom>
          <a:solidFill>
            <a:srgbClr val="EF9C82"/>
          </a:solidFill>
          <a:ln/>
        </p:spPr>
        <p:txBody>
          <a:bodyPr/>
          <a:lstStyle/>
          <a:p>
            <a:endParaRPr lang="tr-IT"/>
          </a:p>
        </p:txBody>
      </p:sp>
      <p:sp>
        <p:nvSpPr>
          <p:cNvPr id="18" name="Shape 15"/>
          <p:cNvSpPr/>
          <p:nvPr/>
        </p:nvSpPr>
        <p:spPr>
          <a:xfrm>
            <a:off x="916484" y="5108383"/>
            <a:ext cx="499943" cy="499943"/>
          </a:xfrm>
          <a:prstGeom prst="roundRect">
            <a:avLst>
              <a:gd name="adj" fmla="val 13333"/>
            </a:avLst>
          </a:prstGeom>
          <a:solidFill>
            <a:srgbClr val="234A49"/>
          </a:solidFill>
          <a:ln/>
        </p:spPr>
        <p:txBody>
          <a:bodyPr/>
          <a:lstStyle/>
          <a:p>
            <a:endParaRPr lang="tr-IT"/>
          </a:p>
        </p:txBody>
      </p:sp>
      <p:sp>
        <p:nvSpPr>
          <p:cNvPr id="19" name="Text 16"/>
          <p:cNvSpPr/>
          <p:nvPr/>
        </p:nvSpPr>
        <p:spPr>
          <a:xfrm>
            <a:off x="1075789" y="5082322"/>
            <a:ext cx="181332" cy="416481"/>
          </a:xfrm>
          <a:prstGeom prst="rect">
            <a:avLst/>
          </a:prstGeom>
          <a:noFill/>
          <a:ln/>
        </p:spPr>
        <p:txBody>
          <a:bodyPr wrap="none" rtlCol="0" anchor="t"/>
          <a:lstStyle/>
          <a:p>
            <a:pPr marL="0" indent="0" algn="ctr">
              <a:lnSpc>
                <a:spcPts val="3281"/>
              </a:lnSpc>
              <a:buNone/>
            </a:pPr>
            <a:r>
              <a:rPr lang="en-US" sz="2624" dirty="0">
                <a:solidFill>
                  <a:srgbClr val="FFD9BE"/>
                </a:solidFill>
                <a:latin typeface="Quattrocento" pitchFamily="34" charset="0"/>
                <a:ea typeface="Quattrocento" pitchFamily="34" charset="-122"/>
                <a:cs typeface="Quattrocento" pitchFamily="34" charset="-120"/>
              </a:rPr>
              <a:t>3</a:t>
            </a:r>
            <a:endParaRPr lang="en-US" sz="2624" dirty="0"/>
          </a:p>
        </p:txBody>
      </p:sp>
      <p:sp>
        <p:nvSpPr>
          <p:cNvPr id="20" name="Text 17"/>
          <p:cNvSpPr/>
          <p:nvPr/>
        </p:nvSpPr>
        <p:spPr>
          <a:xfrm>
            <a:off x="2388513" y="5890736"/>
            <a:ext cx="2777490" cy="347186"/>
          </a:xfrm>
          <a:prstGeom prst="rect">
            <a:avLst/>
          </a:prstGeom>
          <a:noFill/>
          <a:ln/>
        </p:spPr>
        <p:txBody>
          <a:bodyPr wrap="none" rtlCol="0" anchor="t"/>
          <a:lstStyle/>
          <a:p>
            <a:pPr marL="0" indent="0" algn="l">
              <a:lnSpc>
                <a:spcPts val="2734"/>
              </a:lnSpc>
              <a:buNone/>
            </a:pPr>
            <a:endParaRPr lang="en-US" sz="2187" dirty="0"/>
          </a:p>
        </p:txBody>
      </p:sp>
      <p:sp>
        <p:nvSpPr>
          <p:cNvPr id="23" name="Text 12">
            <a:extLst>
              <a:ext uri="{FF2B5EF4-FFF2-40B4-BE49-F238E27FC236}">
                <a16:creationId xmlns:a16="http://schemas.microsoft.com/office/drawing/2014/main" id="{CAA5E838-51F0-9871-BAFD-CAB8DD882828}"/>
              </a:ext>
            </a:extLst>
          </p:cNvPr>
          <p:cNvSpPr/>
          <p:nvPr/>
        </p:nvSpPr>
        <p:spPr>
          <a:xfrm>
            <a:off x="2399394" y="1550259"/>
            <a:ext cx="7288887" cy="1162057"/>
          </a:xfrm>
          <a:prstGeom prst="rect">
            <a:avLst/>
          </a:prstGeom>
          <a:noFill/>
          <a:ln/>
        </p:spPr>
        <p:txBody>
          <a:bodyPr wrap="none" rtlCol="0" anchor="t"/>
          <a:lstStyle/>
          <a:p>
            <a:pPr marL="0" indent="0" algn="l">
              <a:lnSpc>
                <a:spcPts val="2734"/>
              </a:lnSpc>
              <a:buNone/>
            </a:pPr>
            <a:r>
              <a:rPr lang="tr-TR" sz="2187" dirty="0">
                <a:solidFill>
                  <a:srgbClr val="FFD9BE"/>
                </a:solidFill>
                <a:latin typeface="Quattrocento" pitchFamily="34" charset="0"/>
              </a:rPr>
              <a:t>İşletmenin değer zinciri boyunca paydaşlarla, toplumla, </a:t>
            </a:r>
          </a:p>
          <a:p>
            <a:pPr marL="0" indent="0" algn="l">
              <a:lnSpc>
                <a:spcPts val="2734"/>
              </a:lnSpc>
              <a:buNone/>
            </a:pPr>
            <a:r>
              <a:rPr lang="tr-TR" sz="2187" dirty="0">
                <a:solidFill>
                  <a:srgbClr val="FFD9BE"/>
                </a:solidFill>
                <a:latin typeface="Quattrocento" pitchFamily="34" charset="0"/>
              </a:rPr>
              <a:t>ekonomiyle ve doğal çevreyle olan ilişkilerinin ve kaynaklarının</a:t>
            </a:r>
          </a:p>
          <a:p>
            <a:pPr marL="0" indent="0" algn="l">
              <a:lnSpc>
                <a:spcPts val="2734"/>
              </a:lnSpc>
              <a:buNone/>
            </a:pPr>
            <a:r>
              <a:rPr lang="tr-TR" sz="2187" dirty="0">
                <a:solidFill>
                  <a:srgbClr val="FFD9BE"/>
                </a:solidFill>
                <a:latin typeface="Quattrocento" pitchFamily="34" charset="0"/>
              </a:rPr>
              <a:t> belirlenmesi - Nakit akışlarını etkileyen faktörler</a:t>
            </a:r>
            <a:endParaRPr lang="en-US" sz="2187"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0"/>
            <a:ext cx="14630400" cy="8232934"/>
          </a:xfrm>
          <a:prstGeom prst="rect">
            <a:avLst/>
          </a:prstGeom>
          <a:solidFill>
            <a:srgbClr val="123332"/>
          </a:solidFill>
          <a:ln/>
        </p:spPr>
        <p:txBody>
          <a:bodyPr/>
          <a:lstStyle/>
          <a:p>
            <a:endParaRPr lang="tr-IT"/>
          </a:p>
        </p:txBody>
      </p:sp>
      <p:sp>
        <p:nvSpPr>
          <p:cNvPr id="4" name="Text 2"/>
          <p:cNvSpPr/>
          <p:nvPr/>
        </p:nvSpPr>
        <p:spPr>
          <a:xfrm>
            <a:off x="784742" y="540901"/>
            <a:ext cx="8278058" cy="614601"/>
          </a:xfrm>
          <a:prstGeom prst="rect">
            <a:avLst/>
          </a:prstGeom>
          <a:noFill/>
          <a:ln/>
        </p:spPr>
        <p:txBody>
          <a:bodyPr wrap="none" rtlCol="0" anchor="t"/>
          <a:lstStyle/>
          <a:p>
            <a:pPr marL="0" indent="0">
              <a:lnSpc>
                <a:spcPts val="4840"/>
              </a:lnSpc>
              <a:buNone/>
            </a:pPr>
            <a:r>
              <a:rPr lang="tr-TR" sz="3872" dirty="0">
                <a:solidFill>
                  <a:srgbClr val="FFD9BE"/>
                </a:solidFill>
                <a:latin typeface="Quattrocento" pitchFamily="34" charset="0"/>
                <a:ea typeface="Quattrocento" pitchFamily="34" charset="-122"/>
                <a:cs typeface="Quattrocento" pitchFamily="34" charset="-120"/>
              </a:rPr>
              <a:t>GRI - </a:t>
            </a:r>
            <a:r>
              <a:rPr lang="en-US" sz="3872" dirty="0" err="1">
                <a:solidFill>
                  <a:srgbClr val="FFD9BE"/>
                </a:solidFill>
                <a:latin typeface="Quattrocento" pitchFamily="34" charset="0"/>
                <a:ea typeface="Quattrocento" pitchFamily="34" charset="-122"/>
                <a:cs typeface="Quattrocento" pitchFamily="34" charset="-120"/>
              </a:rPr>
              <a:t>Tüpraş</a:t>
            </a:r>
            <a:r>
              <a:rPr lang="en-US" sz="3872" dirty="0">
                <a:solidFill>
                  <a:srgbClr val="FFD9BE"/>
                </a:solidFill>
                <a:latin typeface="Quattrocento" pitchFamily="34" charset="0"/>
                <a:ea typeface="Quattrocento" pitchFamily="34" charset="-122"/>
                <a:cs typeface="Quattrocento" pitchFamily="34" charset="-120"/>
              </a:rPr>
              <a:t> 2022 Sürdürülebilirlik Raporu</a:t>
            </a:r>
            <a:endParaRPr lang="en-US" sz="3872" dirty="0"/>
          </a:p>
        </p:txBody>
      </p:sp>
      <p:pic>
        <p:nvPicPr>
          <p:cNvPr id="5" name="Image 0" descr="preencoded.png"/>
          <p:cNvPicPr>
            <a:picLocks noChangeAspect="1"/>
          </p:cNvPicPr>
          <p:nvPr/>
        </p:nvPicPr>
        <p:blipFill>
          <a:blip r:embed="rId3"/>
          <a:stretch>
            <a:fillRect/>
          </a:stretch>
        </p:blipFill>
        <p:spPr>
          <a:xfrm>
            <a:off x="511629" y="1548883"/>
            <a:ext cx="13607142" cy="6473887"/>
          </a:xfrm>
          <a:prstGeom prst="rect">
            <a:avLst/>
          </a:prstGeom>
        </p:spPr>
      </p:pic>
      <p:sp>
        <p:nvSpPr>
          <p:cNvPr id="6" name="Text 3"/>
          <p:cNvSpPr/>
          <p:nvPr/>
        </p:nvSpPr>
        <p:spPr>
          <a:xfrm>
            <a:off x="2918341" y="7377351"/>
            <a:ext cx="8793599" cy="314682"/>
          </a:xfrm>
          <a:prstGeom prst="rect">
            <a:avLst/>
          </a:prstGeom>
          <a:noFill/>
          <a:ln/>
        </p:spPr>
        <p:txBody>
          <a:bodyPr wrap="none" rtlCol="0" anchor="t"/>
          <a:lstStyle/>
          <a:p>
            <a:pPr marL="0" indent="0">
              <a:lnSpc>
                <a:spcPts val="2478"/>
              </a:lnSpc>
              <a:buNone/>
            </a:pPr>
            <a:endParaRPr lang="en-US" sz="1549"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0"/>
            <a:ext cx="14630400" cy="8229600"/>
          </a:xfrm>
          <a:prstGeom prst="rect">
            <a:avLst/>
          </a:prstGeom>
          <a:solidFill>
            <a:srgbClr val="123332"/>
          </a:solidFill>
          <a:ln/>
        </p:spPr>
        <p:txBody>
          <a:bodyPr/>
          <a:lstStyle/>
          <a:p>
            <a:endParaRPr lang="tr-IT"/>
          </a:p>
        </p:txBody>
      </p:sp>
      <p:sp>
        <p:nvSpPr>
          <p:cNvPr id="4" name="Text 2"/>
          <p:cNvSpPr/>
          <p:nvPr/>
        </p:nvSpPr>
        <p:spPr>
          <a:xfrm>
            <a:off x="805374" y="476248"/>
            <a:ext cx="5016103" cy="626983"/>
          </a:xfrm>
          <a:prstGeom prst="rect">
            <a:avLst/>
          </a:prstGeom>
          <a:noFill/>
          <a:ln/>
        </p:spPr>
        <p:txBody>
          <a:bodyPr wrap="none" rtlCol="0" anchor="t"/>
          <a:lstStyle/>
          <a:p>
            <a:pPr marL="0" indent="0">
              <a:lnSpc>
                <a:spcPts val="4937"/>
              </a:lnSpc>
              <a:buNone/>
            </a:pPr>
            <a:r>
              <a:rPr lang="en-US" sz="3950" dirty="0">
                <a:solidFill>
                  <a:srgbClr val="FFD9BE"/>
                </a:solidFill>
                <a:latin typeface="Quattrocento" pitchFamily="34" charset="0"/>
                <a:ea typeface="Quattrocento" pitchFamily="34" charset="-122"/>
                <a:cs typeface="Quattrocento" pitchFamily="34" charset="-120"/>
              </a:rPr>
              <a:t>TSRS </a:t>
            </a:r>
            <a:r>
              <a:rPr lang="tr-TR" sz="3950" dirty="0">
                <a:solidFill>
                  <a:srgbClr val="FFD9BE"/>
                </a:solidFill>
                <a:latin typeface="Quattrocento" pitchFamily="34" charset="0"/>
                <a:ea typeface="Quattrocento" pitchFamily="34" charset="-122"/>
                <a:cs typeface="Quattrocento" pitchFamily="34" charset="-120"/>
              </a:rPr>
              <a:t>– Sürdürülebilirlik Raporu - </a:t>
            </a:r>
            <a:r>
              <a:rPr lang="en-US" sz="3950" dirty="0" err="1">
                <a:solidFill>
                  <a:srgbClr val="FFD9BE"/>
                </a:solidFill>
                <a:latin typeface="Quattrocento" pitchFamily="34" charset="0"/>
                <a:ea typeface="Quattrocento" pitchFamily="34" charset="-122"/>
                <a:cs typeface="Quattrocento" pitchFamily="34" charset="-120"/>
              </a:rPr>
              <a:t>Temel</a:t>
            </a:r>
            <a:r>
              <a:rPr lang="en-US" sz="3950" dirty="0">
                <a:solidFill>
                  <a:srgbClr val="FFD9BE"/>
                </a:solidFill>
                <a:latin typeface="Quattrocento" pitchFamily="34" charset="0"/>
                <a:ea typeface="Quattrocento" pitchFamily="34" charset="-122"/>
                <a:cs typeface="Quattrocento" pitchFamily="34" charset="-120"/>
              </a:rPr>
              <a:t> İçerik</a:t>
            </a:r>
            <a:endParaRPr lang="en-US" sz="3950" dirty="0"/>
          </a:p>
        </p:txBody>
      </p:sp>
      <p:sp>
        <p:nvSpPr>
          <p:cNvPr id="5" name="Shape 3"/>
          <p:cNvSpPr/>
          <p:nvPr/>
        </p:nvSpPr>
        <p:spPr>
          <a:xfrm>
            <a:off x="1184809" y="1480304"/>
            <a:ext cx="25003" cy="6196727"/>
          </a:xfrm>
          <a:prstGeom prst="rect">
            <a:avLst/>
          </a:prstGeom>
          <a:solidFill>
            <a:srgbClr val="204C8E"/>
          </a:solidFill>
          <a:ln/>
        </p:spPr>
        <p:txBody>
          <a:bodyPr/>
          <a:lstStyle/>
          <a:p>
            <a:endParaRPr lang="tr-IT"/>
          </a:p>
        </p:txBody>
      </p:sp>
      <p:sp>
        <p:nvSpPr>
          <p:cNvPr id="6" name="Shape 4"/>
          <p:cNvSpPr/>
          <p:nvPr/>
        </p:nvSpPr>
        <p:spPr>
          <a:xfrm>
            <a:off x="1472375" y="1717867"/>
            <a:ext cx="451366" cy="451366"/>
          </a:xfrm>
          <a:prstGeom prst="roundRect">
            <a:avLst>
              <a:gd name="adj" fmla="val 13336"/>
            </a:avLst>
          </a:prstGeom>
          <a:solidFill>
            <a:srgbClr val="204C8E"/>
          </a:solidFill>
          <a:ln/>
        </p:spPr>
        <p:txBody>
          <a:bodyPr/>
          <a:lstStyle/>
          <a:p>
            <a:endParaRPr lang="tr-IT"/>
          </a:p>
        </p:txBody>
      </p:sp>
      <p:sp>
        <p:nvSpPr>
          <p:cNvPr id="7" name="Text 5"/>
          <p:cNvSpPr/>
          <p:nvPr/>
        </p:nvSpPr>
        <p:spPr>
          <a:xfrm>
            <a:off x="1655663" y="1700939"/>
            <a:ext cx="106561" cy="376238"/>
          </a:xfrm>
          <a:prstGeom prst="rect">
            <a:avLst/>
          </a:prstGeom>
          <a:noFill/>
          <a:ln/>
        </p:spPr>
        <p:txBody>
          <a:bodyPr wrap="none" rtlCol="0" anchor="t"/>
          <a:lstStyle/>
          <a:p>
            <a:pPr marL="0" indent="0" algn="ctr">
              <a:lnSpc>
                <a:spcPts val="2962"/>
              </a:lnSpc>
              <a:buNone/>
            </a:pPr>
            <a:r>
              <a:rPr lang="en-US" sz="2370" dirty="0">
                <a:solidFill>
                  <a:srgbClr val="FFD9BE"/>
                </a:solidFill>
                <a:latin typeface="Quattrocento" pitchFamily="34" charset="0"/>
                <a:ea typeface="Quattrocento" pitchFamily="34" charset="-122"/>
                <a:cs typeface="Quattrocento" pitchFamily="34" charset="-120"/>
              </a:rPr>
              <a:t>1</a:t>
            </a:r>
            <a:endParaRPr lang="en-US" sz="2370" dirty="0"/>
          </a:p>
        </p:txBody>
      </p:sp>
      <p:sp>
        <p:nvSpPr>
          <p:cNvPr id="8" name="Text 6"/>
          <p:cNvSpPr/>
          <p:nvPr/>
        </p:nvSpPr>
        <p:spPr>
          <a:xfrm>
            <a:off x="2163333" y="1772687"/>
            <a:ext cx="2508052" cy="313492"/>
          </a:xfrm>
          <a:prstGeom prst="rect">
            <a:avLst/>
          </a:prstGeom>
          <a:noFill/>
          <a:ln/>
        </p:spPr>
        <p:txBody>
          <a:bodyPr wrap="none" rtlCol="0" anchor="t"/>
          <a:lstStyle/>
          <a:p>
            <a:pPr marL="0" indent="0" algn="r">
              <a:lnSpc>
                <a:spcPts val="2469"/>
              </a:lnSpc>
              <a:buNone/>
            </a:pPr>
            <a:r>
              <a:rPr lang="en-US" sz="2200" dirty="0">
                <a:solidFill>
                  <a:srgbClr val="FFD9BE"/>
                </a:solidFill>
                <a:latin typeface="Quattrocento" pitchFamily="34" charset="0"/>
                <a:ea typeface="Quattrocento" pitchFamily="34" charset="-122"/>
                <a:cs typeface="Quattrocento" pitchFamily="34" charset="-120"/>
              </a:rPr>
              <a:t>YÖNETİŞİM</a:t>
            </a:r>
            <a:endParaRPr lang="en-US" sz="2200" dirty="0"/>
          </a:p>
        </p:txBody>
      </p:sp>
      <p:sp>
        <p:nvSpPr>
          <p:cNvPr id="9" name="Text 7"/>
          <p:cNvSpPr/>
          <p:nvPr/>
        </p:nvSpPr>
        <p:spPr>
          <a:xfrm>
            <a:off x="2830116" y="2315408"/>
            <a:ext cx="4083725" cy="320992"/>
          </a:xfrm>
          <a:prstGeom prst="rect">
            <a:avLst/>
          </a:prstGeom>
          <a:noFill/>
          <a:ln/>
        </p:spPr>
        <p:txBody>
          <a:bodyPr wrap="none" rtlCol="0" anchor="t"/>
          <a:lstStyle/>
          <a:p>
            <a:pPr marL="0" indent="0" algn="r">
              <a:lnSpc>
                <a:spcPts val="2528"/>
              </a:lnSpc>
              <a:buNone/>
            </a:pPr>
            <a:endParaRPr lang="en-US" sz="1580" dirty="0"/>
          </a:p>
        </p:txBody>
      </p:sp>
      <p:sp>
        <p:nvSpPr>
          <p:cNvPr id="10" name="Shape 8"/>
          <p:cNvSpPr/>
          <p:nvPr/>
        </p:nvSpPr>
        <p:spPr>
          <a:xfrm>
            <a:off x="1483260" y="2840712"/>
            <a:ext cx="451366" cy="451366"/>
          </a:xfrm>
          <a:prstGeom prst="roundRect">
            <a:avLst>
              <a:gd name="adj" fmla="val 13336"/>
            </a:avLst>
          </a:prstGeom>
          <a:solidFill>
            <a:srgbClr val="204C8E"/>
          </a:solidFill>
          <a:ln/>
        </p:spPr>
        <p:txBody>
          <a:bodyPr/>
          <a:lstStyle/>
          <a:p>
            <a:endParaRPr lang="tr-IT"/>
          </a:p>
        </p:txBody>
      </p:sp>
      <p:sp>
        <p:nvSpPr>
          <p:cNvPr id="11" name="Text 9"/>
          <p:cNvSpPr/>
          <p:nvPr/>
        </p:nvSpPr>
        <p:spPr>
          <a:xfrm>
            <a:off x="1639162" y="2856445"/>
            <a:ext cx="161330" cy="376238"/>
          </a:xfrm>
          <a:prstGeom prst="rect">
            <a:avLst/>
          </a:prstGeom>
          <a:noFill/>
          <a:ln/>
        </p:spPr>
        <p:txBody>
          <a:bodyPr wrap="none" rtlCol="0" anchor="t"/>
          <a:lstStyle/>
          <a:p>
            <a:pPr marL="0" indent="0" algn="ctr">
              <a:lnSpc>
                <a:spcPts val="2962"/>
              </a:lnSpc>
              <a:buNone/>
            </a:pPr>
            <a:r>
              <a:rPr lang="en-US" sz="2370" dirty="0">
                <a:solidFill>
                  <a:srgbClr val="FFD9BE"/>
                </a:solidFill>
                <a:latin typeface="Quattrocento" pitchFamily="34" charset="0"/>
                <a:ea typeface="Quattrocento" pitchFamily="34" charset="-122"/>
                <a:cs typeface="Quattrocento" pitchFamily="34" charset="-120"/>
              </a:rPr>
              <a:t>2</a:t>
            </a:r>
            <a:endParaRPr lang="en-US" sz="2370" dirty="0"/>
          </a:p>
        </p:txBody>
      </p:sp>
      <p:sp>
        <p:nvSpPr>
          <p:cNvPr id="12" name="Text 10"/>
          <p:cNvSpPr/>
          <p:nvPr/>
        </p:nvSpPr>
        <p:spPr>
          <a:xfrm>
            <a:off x="3079012" y="2884646"/>
            <a:ext cx="2508052" cy="313492"/>
          </a:xfrm>
          <a:prstGeom prst="rect">
            <a:avLst/>
          </a:prstGeom>
          <a:noFill/>
          <a:ln/>
        </p:spPr>
        <p:txBody>
          <a:bodyPr wrap="none" rtlCol="0" anchor="t"/>
          <a:lstStyle/>
          <a:p>
            <a:pPr marL="0" indent="0" algn="l">
              <a:lnSpc>
                <a:spcPts val="2469"/>
              </a:lnSpc>
              <a:buNone/>
            </a:pPr>
            <a:r>
              <a:rPr lang="en-US" sz="2200" dirty="0">
                <a:solidFill>
                  <a:srgbClr val="FFD9BE"/>
                </a:solidFill>
                <a:latin typeface="Quattrocento" pitchFamily="34" charset="0"/>
                <a:ea typeface="Quattrocento" pitchFamily="34" charset="-122"/>
                <a:cs typeface="Quattrocento" pitchFamily="34" charset="-120"/>
              </a:rPr>
              <a:t>STRATEJİ</a:t>
            </a:r>
            <a:endParaRPr lang="en-US" sz="2200" dirty="0"/>
          </a:p>
        </p:txBody>
      </p:sp>
      <p:sp>
        <p:nvSpPr>
          <p:cNvPr id="13" name="Text 11"/>
          <p:cNvSpPr/>
          <p:nvPr/>
        </p:nvSpPr>
        <p:spPr>
          <a:xfrm>
            <a:off x="3574176" y="3423761"/>
            <a:ext cx="3762851" cy="320992"/>
          </a:xfrm>
          <a:prstGeom prst="rect">
            <a:avLst/>
          </a:prstGeom>
          <a:noFill/>
          <a:ln/>
        </p:spPr>
        <p:txBody>
          <a:bodyPr wrap="none" rtlCol="0" anchor="t"/>
          <a:lstStyle/>
          <a:p>
            <a:pPr marL="285750" indent="-285750" algn="l">
              <a:lnSpc>
                <a:spcPts val="2528"/>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Sürdürülebilirlikle İlgili Risk ve Fırsatlar</a:t>
            </a:r>
            <a:endParaRPr lang="en-US" sz="2000" dirty="0"/>
          </a:p>
        </p:txBody>
      </p:sp>
      <p:sp>
        <p:nvSpPr>
          <p:cNvPr id="14" name="Text 12"/>
          <p:cNvSpPr/>
          <p:nvPr/>
        </p:nvSpPr>
        <p:spPr>
          <a:xfrm>
            <a:off x="3563289" y="3825002"/>
            <a:ext cx="3762851" cy="320992"/>
          </a:xfrm>
          <a:prstGeom prst="rect">
            <a:avLst/>
          </a:prstGeom>
          <a:noFill/>
          <a:ln/>
        </p:spPr>
        <p:txBody>
          <a:bodyPr wrap="none" rtlCol="0" anchor="t"/>
          <a:lstStyle/>
          <a:p>
            <a:pPr marL="285750" indent="-285750" algn="l">
              <a:lnSpc>
                <a:spcPts val="2528"/>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İş Modeli ve Değer Zinciri</a:t>
            </a:r>
            <a:endParaRPr lang="en-US" sz="2000" dirty="0"/>
          </a:p>
        </p:txBody>
      </p:sp>
      <p:sp>
        <p:nvSpPr>
          <p:cNvPr id="15" name="Text 13"/>
          <p:cNvSpPr/>
          <p:nvPr/>
        </p:nvSpPr>
        <p:spPr>
          <a:xfrm>
            <a:off x="3552406" y="4226243"/>
            <a:ext cx="3762851" cy="320992"/>
          </a:xfrm>
          <a:prstGeom prst="rect">
            <a:avLst/>
          </a:prstGeom>
          <a:noFill/>
          <a:ln/>
        </p:spPr>
        <p:txBody>
          <a:bodyPr wrap="none" rtlCol="0" anchor="t"/>
          <a:lstStyle/>
          <a:p>
            <a:pPr marL="285750" indent="-285750" algn="l">
              <a:lnSpc>
                <a:spcPts val="2528"/>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Strateji ve Karar Alma </a:t>
            </a:r>
            <a:endParaRPr lang="en-US" sz="2000" dirty="0"/>
          </a:p>
        </p:txBody>
      </p:sp>
      <p:sp>
        <p:nvSpPr>
          <p:cNvPr id="18" name="Shape 16"/>
          <p:cNvSpPr/>
          <p:nvPr/>
        </p:nvSpPr>
        <p:spPr>
          <a:xfrm>
            <a:off x="1483260" y="5176872"/>
            <a:ext cx="451366" cy="451366"/>
          </a:xfrm>
          <a:prstGeom prst="roundRect">
            <a:avLst>
              <a:gd name="adj" fmla="val 13336"/>
            </a:avLst>
          </a:prstGeom>
          <a:solidFill>
            <a:srgbClr val="204C8E"/>
          </a:solidFill>
          <a:ln/>
        </p:spPr>
        <p:txBody>
          <a:bodyPr/>
          <a:lstStyle/>
          <a:p>
            <a:endParaRPr lang="tr-IT"/>
          </a:p>
        </p:txBody>
      </p:sp>
      <p:sp>
        <p:nvSpPr>
          <p:cNvPr id="19" name="Text 17"/>
          <p:cNvSpPr/>
          <p:nvPr/>
        </p:nvSpPr>
        <p:spPr>
          <a:xfrm>
            <a:off x="1648857" y="5181719"/>
            <a:ext cx="163711" cy="376238"/>
          </a:xfrm>
          <a:prstGeom prst="rect">
            <a:avLst/>
          </a:prstGeom>
          <a:noFill/>
          <a:ln/>
        </p:spPr>
        <p:txBody>
          <a:bodyPr wrap="none" rtlCol="0" anchor="t"/>
          <a:lstStyle/>
          <a:p>
            <a:pPr marL="0" indent="0" algn="ctr">
              <a:lnSpc>
                <a:spcPts val="2962"/>
              </a:lnSpc>
              <a:buNone/>
            </a:pPr>
            <a:r>
              <a:rPr lang="en-US" sz="2370" dirty="0">
                <a:solidFill>
                  <a:srgbClr val="FFD9BE"/>
                </a:solidFill>
                <a:latin typeface="Quattrocento" pitchFamily="34" charset="0"/>
                <a:ea typeface="Quattrocento" pitchFamily="34" charset="-122"/>
                <a:cs typeface="Quattrocento" pitchFamily="34" charset="-120"/>
              </a:rPr>
              <a:t>3</a:t>
            </a:r>
            <a:endParaRPr lang="en-US" sz="2370" dirty="0"/>
          </a:p>
        </p:txBody>
      </p:sp>
      <p:sp>
        <p:nvSpPr>
          <p:cNvPr id="20" name="Text 18"/>
          <p:cNvSpPr/>
          <p:nvPr/>
        </p:nvSpPr>
        <p:spPr>
          <a:xfrm>
            <a:off x="2772932" y="5209921"/>
            <a:ext cx="2508052" cy="313492"/>
          </a:xfrm>
          <a:prstGeom prst="rect">
            <a:avLst/>
          </a:prstGeom>
          <a:noFill/>
          <a:ln/>
        </p:spPr>
        <p:txBody>
          <a:bodyPr wrap="none" rtlCol="0" anchor="t"/>
          <a:lstStyle/>
          <a:p>
            <a:pPr marL="0" indent="0" algn="r">
              <a:lnSpc>
                <a:spcPts val="2469"/>
              </a:lnSpc>
              <a:buNone/>
            </a:pPr>
            <a:r>
              <a:rPr lang="en-US" sz="2200" dirty="0">
                <a:solidFill>
                  <a:srgbClr val="FFD9BE"/>
                </a:solidFill>
                <a:latin typeface="Quattrocento" pitchFamily="34" charset="0"/>
                <a:ea typeface="Quattrocento" pitchFamily="34" charset="-122"/>
                <a:cs typeface="Quattrocento" pitchFamily="34" charset="-120"/>
              </a:rPr>
              <a:t>RİSK YÖNETİMİ</a:t>
            </a:r>
            <a:endParaRPr lang="en-US" sz="2200" dirty="0"/>
          </a:p>
        </p:txBody>
      </p:sp>
      <p:sp>
        <p:nvSpPr>
          <p:cNvPr id="21" name="Shape 19"/>
          <p:cNvSpPr/>
          <p:nvPr/>
        </p:nvSpPr>
        <p:spPr>
          <a:xfrm>
            <a:off x="1472376" y="6359268"/>
            <a:ext cx="451366" cy="451366"/>
          </a:xfrm>
          <a:prstGeom prst="roundRect">
            <a:avLst>
              <a:gd name="adj" fmla="val 13336"/>
            </a:avLst>
          </a:prstGeom>
          <a:solidFill>
            <a:srgbClr val="204C8E"/>
          </a:solidFill>
          <a:ln/>
        </p:spPr>
        <p:txBody>
          <a:bodyPr/>
          <a:lstStyle/>
          <a:p>
            <a:endParaRPr lang="tr-IT"/>
          </a:p>
        </p:txBody>
      </p:sp>
      <p:sp>
        <p:nvSpPr>
          <p:cNvPr id="22" name="Text 20"/>
          <p:cNvSpPr/>
          <p:nvPr/>
        </p:nvSpPr>
        <p:spPr>
          <a:xfrm>
            <a:off x="1643329" y="6320570"/>
            <a:ext cx="152876" cy="376238"/>
          </a:xfrm>
          <a:prstGeom prst="rect">
            <a:avLst/>
          </a:prstGeom>
          <a:noFill/>
          <a:ln/>
        </p:spPr>
        <p:txBody>
          <a:bodyPr wrap="none" rtlCol="0" anchor="t"/>
          <a:lstStyle/>
          <a:p>
            <a:pPr marL="0" indent="0" algn="ctr">
              <a:lnSpc>
                <a:spcPts val="2962"/>
              </a:lnSpc>
              <a:buNone/>
            </a:pPr>
            <a:r>
              <a:rPr lang="en-US" sz="2370" dirty="0">
                <a:solidFill>
                  <a:srgbClr val="FFD9BE"/>
                </a:solidFill>
                <a:latin typeface="Quattrocento" pitchFamily="34" charset="0"/>
                <a:ea typeface="Quattrocento" pitchFamily="34" charset="-122"/>
                <a:cs typeface="Quattrocento" pitchFamily="34" charset="-120"/>
              </a:rPr>
              <a:t>4</a:t>
            </a:r>
            <a:endParaRPr lang="en-US" sz="2370" dirty="0"/>
          </a:p>
        </p:txBody>
      </p:sp>
      <p:sp>
        <p:nvSpPr>
          <p:cNvPr id="23" name="Text 21"/>
          <p:cNvSpPr/>
          <p:nvPr/>
        </p:nvSpPr>
        <p:spPr>
          <a:xfrm>
            <a:off x="3155212" y="6457628"/>
            <a:ext cx="2609374" cy="313492"/>
          </a:xfrm>
          <a:prstGeom prst="rect">
            <a:avLst/>
          </a:prstGeom>
          <a:noFill/>
          <a:ln/>
        </p:spPr>
        <p:txBody>
          <a:bodyPr wrap="none" rtlCol="0" anchor="t"/>
          <a:lstStyle/>
          <a:p>
            <a:pPr marL="0" indent="0" algn="l">
              <a:lnSpc>
                <a:spcPts val="2469"/>
              </a:lnSpc>
              <a:buNone/>
            </a:pPr>
            <a:r>
              <a:rPr lang="en-US" sz="2200" dirty="0">
                <a:solidFill>
                  <a:srgbClr val="FFD9BE"/>
                </a:solidFill>
                <a:latin typeface="Quattrocento" pitchFamily="34" charset="0"/>
                <a:ea typeface="Quattrocento" pitchFamily="34" charset="-122"/>
                <a:cs typeface="Quattrocento" pitchFamily="34" charset="-120"/>
              </a:rPr>
              <a:t>METRİK VE HEDEFLER </a:t>
            </a:r>
            <a:endParaRPr lang="en-US" sz="2200" dirty="0"/>
          </a:p>
        </p:txBody>
      </p:sp>
      <p:sp>
        <p:nvSpPr>
          <p:cNvPr id="24" name="Text 22"/>
          <p:cNvSpPr/>
          <p:nvPr/>
        </p:nvSpPr>
        <p:spPr>
          <a:xfrm>
            <a:off x="7716322" y="6706433"/>
            <a:ext cx="4083844" cy="320992"/>
          </a:xfrm>
          <a:prstGeom prst="rect">
            <a:avLst/>
          </a:prstGeom>
          <a:noFill/>
          <a:ln/>
        </p:spPr>
        <p:txBody>
          <a:bodyPr wrap="none" rtlCol="0" anchor="t"/>
          <a:lstStyle/>
          <a:p>
            <a:pPr marL="0" indent="0" algn="l">
              <a:lnSpc>
                <a:spcPts val="2528"/>
              </a:lnSpc>
              <a:buNone/>
            </a:pPr>
            <a:endParaRPr lang="en-US" sz="158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21772" y="10884"/>
            <a:ext cx="14630400" cy="8229600"/>
          </a:xfrm>
          <a:prstGeom prst="rect">
            <a:avLst/>
          </a:prstGeom>
          <a:solidFill>
            <a:srgbClr val="123332"/>
          </a:solidFill>
          <a:ln/>
        </p:spPr>
        <p:txBody>
          <a:bodyPr/>
          <a:lstStyle/>
          <a:p>
            <a:endParaRPr lang="tr-IT"/>
          </a:p>
        </p:txBody>
      </p:sp>
      <p:sp>
        <p:nvSpPr>
          <p:cNvPr id="4" name="Text 2"/>
          <p:cNvSpPr/>
          <p:nvPr/>
        </p:nvSpPr>
        <p:spPr>
          <a:xfrm>
            <a:off x="865534" y="473631"/>
            <a:ext cx="4303633" cy="537924"/>
          </a:xfrm>
          <a:prstGeom prst="rect">
            <a:avLst/>
          </a:prstGeom>
          <a:noFill/>
          <a:ln/>
        </p:spPr>
        <p:txBody>
          <a:bodyPr wrap="none" rtlCol="0" anchor="t"/>
          <a:lstStyle/>
          <a:p>
            <a:pPr marL="0" indent="0">
              <a:lnSpc>
                <a:spcPts val="4236"/>
              </a:lnSpc>
              <a:buNone/>
            </a:pPr>
            <a:r>
              <a:rPr lang="en-US" sz="3389" dirty="0">
                <a:solidFill>
                  <a:srgbClr val="FFD9BE"/>
                </a:solidFill>
                <a:latin typeface="Quattrocento" pitchFamily="34" charset="0"/>
                <a:ea typeface="Quattrocento" pitchFamily="34" charset="-122"/>
                <a:cs typeface="Quattrocento" pitchFamily="34" charset="-120"/>
              </a:rPr>
              <a:t>YÖNETİŞİM</a:t>
            </a:r>
            <a:endParaRPr lang="en-US" sz="3389" dirty="0"/>
          </a:p>
        </p:txBody>
      </p:sp>
      <p:pic>
        <p:nvPicPr>
          <p:cNvPr id="5" name="Image 0" descr="preencoded.png"/>
          <p:cNvPicPr>
            <a:picLocks noChangeAspect="1"/>
          </p:cNvPicPr>
          <p:nvPr/>
        </p:nvPicPr>
        <p:blipFill>
          <a:blip r:embed="rId3"/>
          <a:stretch>
            <a:fillRect/>
          </a:stretch>
        </p:blipFill>
        <p:spPr>
          <a:xfrm>
            <a:off x="702247" y="1269683"/>
            <a:ext cx="860703" cy="1445657"/>
          </a:xfrm>
          <a:prstGeom prst="rect">
            <a:avLst/>
          </a:prstGeom>
        </p:spPr>
      </p:pic>
      <p:sp>
        <p:nvSpPr>
          <p:cNvPr id="6" name="Text 3"/>
          <p:cNvSpPr/>
          <p:nvPr/>
        </p:nvSpPr>
        <p:spPr>
          <a:xfrm>
            <a:off x="2104106" y="1441728"/>
            <a:ext cx="11698979" cy="1101566"/>
          </a:xfrm>
          <a:prstGeom prst="rect">
            <a:avLst/>
          </a:prstGeom>
          <a:noFill/>
          <a:ln/>
        </p:spPr>
        <p:txBody>
          <a:bodyPr wrap="square" rtlCol="0" anchor="t"/>
          <a:lstStyle/>
          <a:p>
            <a:pPr marL="0" indent="0" algn="l">
              <a:lnSpc>
                <a:spcPts val="2169"/>
              </a:lnSpc>
              <a:buNone/>
            </a:pPr>
            <a:r>
              <a:rPr lang="en-US" sz="2000" b="1" dirty="0">
                <a:solidFill>
                  <a:srgbClr val="F9EEE7"/>
                </a:solidFill>
                <a:latin typeface="Quattrocento" pitchFamily="34" charset="0"/>
                <a:ea typeface="Quattrocento" pitchFamily="34" charset="-122"/>
                <a:cs typeface="Quattrocento" pitchFamily="34" charset="-120"/>
              </a:rPr>
              <a:t>Yönetişime ilişkin sürdürülebilirlikle ilgili finansal açıklamaların amacı, genel amaçlı finansal raporların kullanıcılarının, işletmenin sürdürülebilirlikle ilgili risk ve fırsatları izlemek, yönetmek ve denetlemek için kullandığı yönetişim süreçlerini, kontrollerini ve prosedürlerini anlamalarını sağlamaktı</a:t>
            </a:r>
            <a:r>
              <a:rPr lang="tr-TR" sz="2000" b="1" dirty="0">
                <a:solidFill>
                  <a:srgbClr val="F9EEE7"/>
                </a:solidFill>
                <a:latin typeface="Quattrocento" pitchFamily="34" charset="0"/>
                <a:ea typeface="Quattrocento" pitchFamily="34" charset="-122"/>
                <a:cs typeface="Quattrocento" pitchFamily="34" charset="-120"/>
              </a:rPr>
              <a:t>r.</a:t>
            </a:r>
            <a:endParaRPr lang="en-US" sz="2000" dirty="0"/>
          </a:p>
        </p:txBody>
      </p:sp>
      <p:pic>
        <p:nvPicPr>
          <p:cNvPr id="7" name="Image 1" descr="preencoded.png"/>
          <p:cNvPicPr>
            <a:picLocks noChangeAspect="1"/>
          </p:cNvPicPr>
          <p:nvPr/>
        </p:nvPicPr>
        <p:blipFill>
          <a:blip r:embed="rId4"/>
          <a:stretch>
            <a:fillRect/>
          </a:stretch>
        </p:blipFill>
        <p:spPr>
          <a:xfrm>
            <a:off x="713135" y="2715339"/>
            <a:ext cx="860703" cy="5040511"/>
          </a:xfrm>
          <a:prstGeom prst="rect">
            <a:avLst/>
          </a:prstGeom>
        </p:spPr>
      </p:pic>
      <p:sp>
        <p:nvSpPr>
          <p:cNvPr id="8" name="Text 4"/>
          <p:cNvSpPr/>
          <p:nvPr/>
        </p:nvSpPr>
        <p:spPr>
          <a:xfrm>
            <a:off x="2125879" y="2887385"/>
            <a:ext cx="2814757" cy="268843"/>
          </a:xfrm>
          <a:prstGeom prst="rect">
            <a:avLst/>
          </a:prstGeom>
          <a:noFill/>
          <a:ln/>
        </p:spPr>
        <p:txBody>
          <a:bodyPr wrap="none" rtlCol="0" anchor="t"/>
          <a:lstStyle/>
          <a:p>
            <a:pPr marL="0" indent="0" algn="l">
              <a:lnSpc>
                <a:spcPts val="2118"/>
              </a:lnSpc>
              <a:buNone/>
            </a:pPr>
            <a:r>
              <a:rPr lang="en-US" sz="2200" dirty="0">
                <a:solidFill>
                  <a:srgbClr val="FFD9BE"/>
                </a:solidFill>
                <a:latin typeface="Quattrocento" pitchFamily="34" charset="0"/>
                <a:ea typeface="Quattrocento" pitchFamily="34" charset="-122"/>
                <a:cs typeface="Quattrocento" pitchFamily="34" charset="-120"/>
              </a:rPr>
              <a:t>Açıklanması Gereken Bilgiler:</a:t>
            </a:r>
            <a:endParaRPr lang="en-US" sz="2200" dirty="0"/>
          </a:p>
        </p:txBody>
      </p:sp>
      <p:sp>
        <p:nvSpPr>
          <p:cNvPr id="9" name="Text 5"/>
          <p:cNvSpPr/>
          <p:nvPr/>
        </p:nvSpPr>
        <p:spPr>
          <a:xfrm>
            <a:off x="2216211" y="3349823"/>
            <a:ext cx="9540359" cy="826175"/>
          </a:xfrm>
          <a:prstGeom prst="rect">
            <a:avLst/>
          </a:prstGeom>
          <a:noFill/>
          <a:ln/>
        </p:spPr>
        <p:txBody>
          <a:bodyPr wrap="square" rtlCol="0" anchor="t"/>
          <a:lstStyle/>
          <a:p>
            <a:pPr marL="342900" indent="-342900" algn="l">
              <a:lnSpc>
                <a:spcPts val="2169"/>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Risk ve fırsatlara ilişkin sorumlulukların; görev tanımına, yetkilere, iş tanımlarına ve ilgili organ/organlar veya kişi/kişiler için geçerli olan ilgili diğer politikalara nasıl yansıtıldığı,</a:t>
            </a:r>
            <a:endParaRPr lang="en-US" sz="2000" dirty="0"/>
          </a:p>
        </p:txBody>
      </p:sp>
      <p:sp>
        <p:nvSpPr>
          <p:cNvPr id="10" name="Text 6"/>
          <p:cNvSpPr/>
          <p:nvPr/>
        </p:nvSpPr>
        <p:spPr>
          <a:xfrm>
            <a:off x="2232543" y="4310132"/>
            <a:ext cx="10558170" cy="826175"/>
          </a:xfrm>
          <a:prstGeom prst="rect">
            <a:avLst/>
          </a:prstGeom>
          <a:noFill/>
          <a:ln/>
        </p:spPr>
        <p:txBody>
          <a:bodyPr wrap="square" rtlCol="0" anchor="t"/>
          <a:lstStyle/>
          <a:p>
            <a:pPr marL="285750" indent="-285750" algn="l">
              <a:lnSpc>
                <a:spcPts val="2169"/>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Organların veya kişilerin;  tasarlanmış stratejileri denetlemek için uygun beceri ve yetkinliklerinin mevcut olup olmadığına veya bunların geliştirilip geliştirilmeyeceğine nasıl karar verdikleri,</a:t>
            </a:r>
            <a:endParaRPr lang="en-US" sz="2000" dirty="0"/>
          </a:p>
        </p:txBody>
      </p:sp>
      <p:sp>
        <p:nvSpPr>
          <p:cNvPr id="11" name="Text 7"/>
          <p:cNvSpPr/>
          <p:nvPr/>
        </p:nvSpPr>
        <p:spPr>
          <a:xfrm>
            <a:off x="2286974" y="5259555"/>
            <a:ext cx="9981226" cy="550783"/>
          </a:xfrm>
          <a:prstGeom prst="rect">
            <a:avLst/>
          </a:prstGeom>
          <a:noFill/>
          <a:ln/>
        </p:spPr>
        <p:txBody>
          <a:bodyPr wrap="square" rtlCol="0" anchor="t"/>
          <a:lstStyle/>
          <a:p>
            <a:pPr marL="285750" indent="-285750" algn="l">
              <a:lnSpc>
                <a:spcPts val="2169"/>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Organların veya kişilerin risk ve fırsatlar hakkında nasıl ve ne sıklıkta bilgilendirildikleri,</a:t>
            </a:r>
            <a:endParaRPr lang="en-US" sz="2000" dirty="0"/>
          </a:p>
        </p:txBody>
      </p:sp>
      <p:sp>
        <p:nvSpPr>
          <p:cNvPr id="12" name="Text 8"/>
          <p:cNvSpPr/>
          <p:nvPr/>
        </p:nvSpPr>
        <p:spPr>
          <a:xfrm>
            <a:off x="2281524" y="5988013"/>
            <a:ext cx="10443873" cy="550783"/>
          </a:xfrm>
          <a:prstGeom prst="rect">
            <a:avLst/>
          </a:prstGeom>
          <a:noFill/>
          <a:ln/>
        </p:spPr>
        <p:txBody>
          <a:bodyPr wrap="square" rtlCol="0" anchor="t"/>
          <a:lstStyle/>
          <a:p>
            <a:pPr marL="285750" indent="-285750" algn="l">
              <a:lnSpc>
                <a:spcPts val="2169"/>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Risk yönetim süreçlerini ve ilgili politikaları denetlerken sürdürülebilirlikle ilgili risk ve fırsatları ne şekilde dikkate aldıkları,</a:t>
            </a:r>
            <a:endParaRPr lang="en-US" sz="2000" dirty="0"/>
          </a:p>
        </p:txBody>
      </p:sp>
      <p:sp>
        <p:nvSpPr>
          <p:cNvPr id="13" name="Text 9"/>
          <p:cNvSpPr/>
          <p:nvPr/>
        </p:nvSpPr>
        <p:spPr>
          <a:xfrm>
            <a:off x="2292413" y="6716473"/>
            <a:ext cx="11698979" cy="826175"/>
          </a:xfrm>
          <a:prstGeom prst="rect">
            <a:avLst/>
          </a:prstGeom>
          <a:noFill/>
          <a:ln/>
        </p:spPr>
        <p:txBody>
          <a:bodyPr wrap="square" rtlCol="0" anchor="t"/>
          <a:lstStyle/>
          <a:p>
            <a:pPr marL="285750" indent="-285750" algn="l">
              <a:lnSpc>
                <a:spcPts val="2169"/>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İlgili performans metriklerinin ücretlendirme politikasına dâhil edilip edilmediği ve nasıl dâhil edildiği de dâhil olmak üzere, ilişkin hedeflerin belirlenmesini nasıl denetledikleri ve söz konusu hedeflere yönelik ilerlemeyi nasıl izledikleri.</a:t>
            </a:r>
            <a:endParaRPr lang="en-US" sz="2000" dirty="0"/>
          </a:p>
        </p:txBody>
      </p:sp>
      <p:sp>
        <p:nvSpPr>
          <p:cNvPr id="14" name="Text 10"/>
          <p:cNvSpPr/>
          <p:nvPr/>
        </p:nvSpPr>
        <p:spPr>
          <a:xfrm>
            <a:off x="4586049" y="7308413"/>
            <a:ext cx="6577132" cy="275392"/>
          </a:xfrm>
          <a:prstGeom prst="rect">
            <a:avLst/>
          </a:prstGeom>
          <a:noFill/>
          <a:ln/>
        </p:spPr>
        <p:txBody>
          <a:bodyPr wrap="none" rtlCol="0" anchor="t"/>
          <a:lstStyle/>
          <a:p>
            <a:pPr marL="0" indent="0" algn="l">
              <a:lnSpc>
                <a:spcPts val="2169"/>
              </a:lnSpc>
              <a:buNone/>
            </a:pPr>
            <a:endParaRPr lang="en-US" sz="1356"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641485" y="7015435"/>
            <a:ext cx="1576201" cy="646331"/>
          </a:xfrm>
          <a:prstGeom prst="rect">
            <a:avLst/>
          </a:prstGeom>
          <a:noFill/>
        </p:spPr>
        <p:txBody>
          <a:bodyPr wrap="none" rtlCol="0">
            <a:spAutoFit/>
          </a:bodyPr>
          <a:lstStyle/>
          <a:p>
            <a:pPr algn="r"/>
            <a:r>
              <a:rPr lang="tr-IT" dirty="0"/>
              <a:t>Tüpraş Enterge</a:t>
            </a:r>
          </a:p>
          <a:p>
            <a:pPr algn="r"/>
            <a:r>
              <a:rPr lang="tr-IT" dirty="0"/>
              <a:t> Raporu 2022</a:t>
            </a:r>
          </a:p>
        </p:txBody>
      </p:sp>
      <p:pic>
        <p:nvPicPr>
          <p:cNvPr id="3" name="Resim 2" descr="metin, ekran görüntüsü, yazı tipi, doküman, belge içeren bir resim&#10;&#10;Açıklama otomatik olarak oluşturuldu">
            <a:extLst>
              <a:ext uri="{FF2B5EF4-FFF2-40B4-BE49-F238E27FC236}">
                <a16:creationId xmlns:a16="http://schemas.microsoft.com/office/drawing/2014/main" id="{B234344B-F181-A0DF-DA43-C9E40517EE25}"/>
              </a:ext>
            </a:extLst>
          </p:cNvPr>
          <p:cNvPicPr>
            <a:picLocks noChangeAspect="1"/>
          </p:cNvPicPr>
          <p:nvPr/>
        </p:nvPicPr>
        <p:blipFill>
          <a:blip r:embed="rId2"/>
          <a:stretch>
            <a:fillRect/>
          </a:stretch>
        </p:blipFill>
        <p:spPr>
          <a:xfrm>
            <a:off x="412713" y="521789"/>
            <a:ext cx="12228771" cy="7339374"/>
          </a:xfrm>
          <a:prstGeom prst="rect">
            <a:avLst/>
          </a:prstGeom>
        </p:spPr>
      </p:pic>
    </p:spTree>
    <p:extLst>
      <p:ext uri="{BB962C8B-B14F-4D97-AF65-F5344CB8AC3E}">
        <p14:creationId xmlns:p14="http://schemas.microsoft.com/office/powerpoint/2010/main" val="3576708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630400" cy="822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451387" y="-304404"/>
            <a:ext cx="2193165" cy="1652386"/>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69969" y="506575"/>
            <a:ext cx="774441" cy="77444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2052178" y="786168"/>
            <a:ext cx="824966" cy="82496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227971" y="0"/>
            <a:ext cx="3402429" cy="1777004"/>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571612" y="7338601"/>
            <a:ext cx="1793416" cy="8909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24896" y="7743771"/>
            <a:ext cx="977883" cy="48582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etin kutusu 8">
            <a:extLst>
              <a:ext uri="{FF2B5EF4-FFF2-40B4-BE49-F238E27FC236}">
                <a16:creationId xmlns:a16="http://schemas.microsoft.com/office/drawing/2014/main" id="{AC8D3899-5A5F-1F4B-29EC-19868C19E2A0}"/>
              </a:ext>
            </a:extLst>
          </p:cNvPr>
          <p:cNvSpPr txBox="1"/>
          <p:nvPr/>
        </p:nvSpPr>
        <p:spPr>
          <a:xfrm>
            <a:off x="12641485" y="7015435"/>
            <a:ext cx="1576201" cy="646331"/>
          </a:xfrm>
          <a:prstGeom prst="rect">
            <a:avLst/>
          </a:prstGeom>
          <a:noFill/>
        </p:spPr>
        <p:txBody>
          <a:bodyPr wrap="none" rtlCol="0">
            <a:spAutoFit/>
          </a:bodyPr>
          <a:lstStyle/>
          <a:p>
            <a:pPr algn="r"/>
            <a:r>
              <a:rPr lang="tr-IT" dirty="0"/>
              <a:t>Tüpraş Enterge</a:t>
            </a:r>
          </a:p>
          <a:p>
            <a:pPr algn="r"/>
            <a:r>
              <a:rPr lang="tr-IT" dirty="0"/>
              <a:t> Raporu 2022</a:t>
            </a:r>
          </a:p>
        </p:txBody>
      </p:sp>
      <p:pic>
        <p:nvPicPr>
          <p:cNvPr id="4" name="Resim 3" descr="metin, yazı tipi, web sitesi, ekran görüntüsü içeren bir resim&#10;&#10;Açıklama otomatik olarak oluşturuldu">
            <a:extLst>
              <a:ext uri="{FF2B5EF4-FFF2-40B4-BE49-F238E27FC236}">
                <a16:creationId xmlns:a16="http://schemas.microsoft.com/office/drawing/2014/main" id="{69004B15-D10B-C5EE-1CDA-CB6CA7A63B4E}"/>
              </a:ext>
            </a:extLst>
          </p:cNvPr>
          <p:cNvPicPr>
            <a:picLocks noChangeAspect="1"/>
          </p:cNvPicPr>
          <p:nvPr/>
        </p:nvPicPr>
        <p:blipFill>
          <a:blip r:embed="rId2"/>
          <a:stretch>
            <a:fillRect/>
          </a:stretch>
        </p:blipFill>
        <p:spPr>
          <a:xfrm>
            <a:off x="824052" y="615311"/>
            <a:ext cx="11817433" cy="7092500"/>
          </a:xfrm>
          <a:prstGeom prst="rect">
            <a:avLst/>
          </a:prstGeom>
        </p:spPr>
      </p:pic>
    </p:spTree>
    <p:extLst>
      <p:ext uri="{BB962C8B-B14F-4D97-AF65-F5344CB8AC3E}">
        <p14:creationId xmlns:p14="http://schemas.microsoft.com/office/powerpoint/2010/main" val="976109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C4241"/>
          </a:solidFill>
          <a:ln/>
        </p:spPr>
        <p:txBody>
          <a:bodyPr/>
          <a:lstStyle/>
          <a:p>
            <a:endParaRPr lang="tr-IT"/>
          </a:p>
        </p:txBody>
      </p:sp>
      <p:sp>
        <p:nvSpPr>
          <p:cNvPr id="3" name="Shape 1"/>
          <p:cNvSpPr/>
          <p:nvPr/>
        </p:nvSpPr>
        <p:spPr>
          <a:xfrm>
            <a:off x="0" y="0"/>
            <a:ext cx="14630400" cy="8831104"/>
          </a:xfrm>
          <a:prstGeom prst="rect">
            <a:avLst/>
          </a:prstGeom>
          <a:solidFill>
            <a:srgbClr val="123332"/>
          </a:solidFill>
          <a:ln/>
        </p:spPr>
        <p:txBody>
          <a:bodyPr/>
          <a:lstStyle/>
          <a:p>
            <a:endParaRPr lang="tr-IT"/>
          </a:p>
        </p:txBody>
      </p:sp>
      <p:sp>
        <p:nvSpPr>
          <p:cNvPr id="4" name="Text 2"/>
          <p:cNvSpPr/>
          <p:nvPr/>
        </p:nvSpPr>
        <p:spPr>
          <a:xfrm>
            <a:off x="322374" y="416787"/>
            <a:ext cx="3888462" cy="486013"/>
          </a:xfrm>
          <a:prstGeom prst="rect">
            <a:avLst/>
          </a:prstGeom>
          <a:noFill/>
          <a:ln/>
        </p:spPr>
        <p:txBody>
          <a:bodyPr wrap="none" rtlCol="0" anchor="t"/>
          <a:lstStyle/>
          <a:p>
            <a:pPr marL="0" indent="0">
              <a:lnSpc>
                <a:spcPts val="3827"/>
              </a:lnSpc>
              <a:buNone/>
            </a:pPr>
            <a:r>
              <a:rPr lang="en-US" sz="3062" dirty="0">
                <a:solidFill>
                  <a:srgbClr val="FFD9BE"/>
                </a:solidFill>
                <a:latin typeface="Quattrocento" pitchFamily="34" charset="0"/>
                <a:ea typeface="Quattrocento" pitchFamily="34" charset="-122"/>
                <a:cs typeface="Quattrocento" pitchFamily="34" charset="-120"/>
              </a:rPr>
              <a:t>STRATEJİ</a:t>
            </a:r>
            <a:endParaRPr lang="en-US" sz="3062" dirty="0"/>
          </a:p>
        </p:txBody>
      </p:sp>
      <p:pic>
        <p:nvPicPr>
          <p:cNvPr id="5" name="Image 0" descr="preencoded.png"/>
          <p:cNvPicPr>
            <a:picLocks noChangeAspect="1"/>
          </p:cNvPicPr>
          <p:nvPr/>
        </p:nvPicPr>
        <p:blipFill>
          <a:blip r:embed="rId3"/>
          <a:stretch>
            <a:fillRect/>
          </a:stretch>
        </p:blipFill>
        <p:spPr>
          <a:xfrm>
            <a:off x="540082" y="1146929"/>
            <a:ext cx="777597" cy="2491383"/>
          </a:xfrm>
          <a:prstGeom prst="rect">
            <a:avLst/>
          </a:prstGeom>
        </p:spPr>
      </p:pic>
      <p:sp>
        <p:nvSpPr>
          <p:cNvPr id="6" name="Text 3"/>
          <p:cNvSpPr/>
          <p:nvPr/>
        </p:nvSpPr>
        <p:spPr>
          <a:xfrm>
            <a:off x="1638010" y="1302425"/>
            <a:ext cx="5708928" cy="388858"/>
          </a:xfrm>
          <a:prstGeom prst="rect">
            <a:avLst/>
          </a:prstGeom>
          <a:noFill/>
          <a:ln/>
        </p:spPr>
        <p:txBody>
          <a:bodyPr wrap="none" rtlCol="0" anchor="t"/>
          <a:lstStyle/>
          <a:p>
            <a:pPr marL="0" indent="0" algn="l">
              <a:lnSpc>
                <a:spcPts val="3062"/>
              </a:lnSpc>
              <a:buNone/>
            </a:pPr>
            <a:r>
              <a:rPr lang="en-US" sz="2449" dirty="0">
                <a:solidFill>
                  <a:srgbClr val="FFD9BE"/>
                </a:solidFill>
                <a:latin typeface="Quattrocento" pitchFamily="34" charset="0"/>
                <a:ea typeface="Quattrocento" pitchFamily="34" charset="-122"/>
                <a:cs typeface="Quattrocento" pitchFamily="34" charset="-120"/>
              </a:rPr>
              <a:t>Sürdürülebilirlikle ilgili riskler ve fırsatlar</a:t>
            </a:r>
            <a:endParaRPr lang="en-US" sz="2449" dirty="0"/>
          </a:p>
        </p:txBody>
      </p:sp>
      <p:sp>
        <p:nvSpPr>
          <p:cNvPr id="7" name="Text 4"/>
          <p:cNvSpPr/>
          <p:nvPr/>
        </p:nvSpPr>
        <p:spPr>
          <a:xfrm>
            <a:off x="2082680" y="1866186"/>
            <a:ext cx="11818377" cy="497443"/>
          </a:xfrm>
          <a:prstGeom prst="rect">
            <a:avLst/>
          </a:prstGeom>
          <a:noFill/>
          <a:ln/>
        </p:spPr>
        <p:txBody>
          <a:bodyPr wrap="squar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Gelecekteki finansal yeterliliğini etkilemesi makul ölçüde beklenebilecek sürdürülebilirlikle ilgili risk ve fırsatları tanımlar,</a:t>
            </a:r>
            <a:endParaRPr lang="en-US" sz="2000" dirty="0"/>
          </a:p>
        </p:txBody>
      </p:sp>
      <p:sp>
        <p:nvSpPr>
          <p:cNvPr id="8" name="Text 5"/>
          <p:cNvSpPr/>
          <p:nvPr/>
        </p:nvSpPr>
        <p:spPr>
          <a:xfrm>
            <a:off x="2093562" y="2512867"/>
            <a:ext cx="5693926" cy="248722"/>
          </a:xfrm>
          <a:prstGeom prst="rect">
            <a:avLst/>
          </a:prstGeom>
          <a:noFill/>
          <a:ln/>
        </p:spPr>
        <p:txBody>
          <a:bodyPr wrap="non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Gerçekleşmesinin makul ölçüde beklenebileceği zaman dilimlerini belirler,</a:t>
            </a:r>
            <a:endParaRPr lang="en-US" sz="2000" dirty="0"/>
          </a:p>
        </p:txBody>
      </p:sp>
      <p:sp>
        <p:nvSpPr>
          <p:cNvPr id="9" name="Text 6"/>
          <p:cNvSpPr/>
          <p:nvPr/>
        </p:nvSpPr>
        <p:spPr>
          <a:xfrm>
            <a:off x="2082679" y="2976138"/>
            <a:ext cx="11350291" cy="746165"/>
          </a:xfrm>
          <a:prstGeom prst="rect">
            <a:avLst/>
          </a:prstGeom>
          <a:noFill/>
          <a:ln/>
        </p:spPr>
        <p:txBody>
          <a:bodyPr wrap="squar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Dönemleri nasıl tanımladığını ve bu tanımların işletme tarafından stratejik kararlar almada kullanılan planlama dönemleriyle ne şekilde bağlantılı olduğunu açıklar.</a:t>
            </a:r>
            <a:endParaRPr lang="en-US" sz="2000" dirty="0"/>
          </a:p>
        </p:txBody>
      </p:sp>
      <p:pic>
        <p:nvPicPr>
          <p:cNvPr id="10" name="Image 1" descr="preencoded.png"/>
          <p:cNvPicPr>
            <a:picLocks noChangeAspect="1"/>
          </p:cNvPicPr>
          <p:nvPr/>
        </p:nvPicPr>
        <p:blipFill>
          <a:blip r:embed="rId4"/>
          <a:stretch>
            <a:fillRect/>
          </a:stretch>
        </p:blipFill>
        <p:spPr>
          <a:xfrm>
            <a:off x="540087" y="3583882"/>
            <a:ext cx="777597" cy="2522458"/>
          </a:xfrm>
          <a:prstGeom prst="rect">
            <a:avLst/>
          </a:prstGeom>
        </p:spPr>
      </p:pic>
      <p:sp>
        <p:nvSpPr>
          <p:cNvPr id="11" name="Text 7"/>
          <p:cNvSpPr/>
          <p:nvPr/>
        </p:nvSpPr>
        <p:spPr>
          <a:xfrm>
            <a:off x="1790415" y="3772036"/>
            <a:ext cx="3519487" cy="388858"/>
          </a:xfrm>
          <a:prstGeom prst="rect">
            <a:avLst/>
          </a:prstGeom>
          <a:noFill/>
          <a:ln/>
        </p:spPr>
        <p:txBody>
          <a:bodyPr wrap="none" rtlCol="0" anchor="t"/>
          <a:lstStyle/>
          <a:p>
            <a:pPr marL="0" indent="0" algn="l">
              <a:lnSpc>
                <a:spcPts val="3062"/>
              </a:lnSpc>
              <a:buNone/>
            </a:pPr>
            <a:r>
              <a:rPr lang="en-US" sz="2449" dirty="0">
                <a:solidFill>
                  <a:srgbClr val="FFD9BE"/>
                </a:solidFill>
                <a:latin typeface="Quattrocento" pitchFamily="34" charset="0"/>
                <a:ea typeface="Quattrocento" pitchFamily="34" charset="-122"/>
                <a:cs typeface="Quattrocento" pitchFamily="34" charset="-120"/>
              </a:rPr>
              <a:t>İş modeli ve değer zinciri</a:t>
            </a:r>
            <a:endParaRPr lang="en-US" sz="2449" dirty="0"/>
          </a:p>
        </p:txBody>
      </p:sp>
      <p:sp>
        <p:nvSpPr>
          <p:cNvPr id="12" name="Text 8"/>
          <p:cNvSpPr/>
          <p:nvPr/>
        </p:nvSpPr>
        <p:spPr>
          <a:xfrm>
            <a:off x="2084327" y="4341205"/>
            <a:ext cx="11446615" cy="497443"/>
          </a:xfrm>
          <a:prstGeom prst="rect">
            <a:avLst/>
          </a:prstGeom>
          <a:noFill/>
          <a:ln/>
        </p:spPr>
        <p:txBody>
          <a:bodyPr wrap="square" rtlCol="0" anchor="t"/>
          <a:lstStyle/>
          <a:p>
            <a:pPr marL="285750" indent="-285750" algn="l">
              <a:lnSpc>
                <a:spcPts val="1960"/>
              </a:lnSpc>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Sürdürülebilirlikle ilgili risk ve fırsatların işletmenin iş modeli ve değer zinciri üzerindeki mevcut ve öngörülen etkilerini anlamalarını sağlayan bilgileri açıklar</a:t>
            </a:r>
            <a:endParaRPr lang="en-US" sz="2000" dirty="0"/>
          </a:p>
        </p:txBody>
      </p:sp>
      <p:sp>
        <p:nvSpPr>
          <p:cNvPr id="13" name="Text 9"/>
          <p:cNvSpPr/>
          <p:nvPr/>
        </p:nvSpPr>
        <p:spPr>
          <a:xfrm>
            <a:off x="2093561" y="5057093"/>
            <a:ext cx="10588295" cy="497443"/>
          </a:xfrm>
          <a:prstGeom prst="rect">
            <a:avLst/>
          </a:prstGeom>
          <a:noFill/>
          <a:ln/>
        </p:spPr>
        <p:txBody>
          <a:bodyPr wrap="squar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Risk ve fırsatların işletmenin iş modeli ve değer zinciri üzerindeki mevcut ve öngörülen etkilerinin </a:t>
            </a:r>
            <a:endParaRPr lang="en-US" sz="2000" dirty="0"/>
          </a:p>
        </p:txBody>
      </p:sp>
      <p:sp>
        <p:nvSpPr>
          <p:cNvPr id="14" name="Text 10"/>
          <p:cNvSpPr/>
          <p:nvPr/>
        </p:nvSpPr>
        <p:spPr>
          <a:xfrm>
            <a:off x="2093565" y="5736431"/>
            <a:ext cx="8803039" cy="497443"/>
          </a:xfrm>
          <a:prstGeom prst="rect">
            <a:avLst/>
          </a:prstGeom>
          <a:noFill/>
          <a:ln/>
        </p:spPr>
        <p:txBody>
          <a:bodyPr wrap="squar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Risk ve fırsatların nerelerde yoğunlaştığının (örneğin; coğrafi alanlar, tesisler ve varlık türleri)</a:t>
            </a:r>
            <a:endParaRPr lang="en-US" sz="2000" dirty="0"/>
          </a:p>
        </p:txBody>
      </p:sp>
      <p:pic>
        <p:nvPicPr>
          <p:cNvPr id="15" name="Image 2" descr="preencoded.png"/>
          <p:cNvPicPr>
            <a:picLocks noChangeAspect="1"/>
          </p:cNvPicPr>
          <p:nvPr/>
        </p:nvPicPr>
        <p:blipFill>
          <a:blip r:embed="rId5"/>
          <a:stretch>
            <a:fillRect/>
          </a:stretch>
        </p:blipFill>
        <p:spPr>
          <a:xfrm>
            <a:off x="507432" y="6051910"/>
            <a:ext cx="777597" cy="2242661"/>
          </a:xfrm>
          <a:prstGeom prst="rect">
            <a:avLst/>
          </a:prstGeom>
        </p:spPr>
      </p:pic>
      <p:sp>
        <p:nvSpPr>
          <p:cNvPr id="16" name="Text 11"/>
          <p:cNvSpPr/>
          <p:nvPr/>
        </p:nvSpPr>
        <p:spPr>
          <a:xfrm>
            <a:off x="2138756" y="6359810"/>
            <a:ext cx="3110746" cy="388858"/>
          </a:xfrm>
          <a:prstGeom prst="rect">
            <a:avLst/>
          </a:prstGeom>
          <a:noFill/>
          <a:ln/>
        </p:spPr>
        <p:txBody>
          <a:bodyPr wrap="none" rtlCol="0" anchor="t"/>
          <a:lstStyle/>
          <a:p>
            <a:pPr marL="0" indent="0" algn="l">
              <a:lnSpc>
                <a:spcPts val="3062"/>
              </a:lnSpc>
              <a:buNone/>
            </a:pPr>
            <a:r>
              <a:rPr lang="en-US" sz="2200" dirty="0">
                <a:solidFill>
                  <a:srgbClr val="FFD9BE"/>
                </a:solidFill>
                <a:latin typeface="Quattrocento" pitchFamily="34" charset="0"/>
                <a:ea typeface="Quattrocento" pitchFamily="34" charset="-122"/>
                <a:cs typeface="Quattrocento" pitchFamily="34" charset="-120"/>
              </a:rPr>
              <a:t>Strateji ve karar alma</a:t>
            </a:r>
            <a:endParaRPr lang="en-US" sz="2200" dirty="0"/>
          </a:p>
        </p:txBody>
      </p:sp>
      <p:sp>
        <p:nvSpPr>
          <p:cNvPr id="17" name="Text 12"/>
          <p:cNvSpPr/>
          <p:nvPr/>
        </p:nvSpPr>
        <p:spPr>
          <a:xfrm>
            <a:off x="2155373" y="6880027"/>
            <a:ext cx="9905999" cy="497443"/>
          </a:xfrm>
          <a:prstGeom prst="rect">
            <a:avLst/>
          </a:prstGeom>
          <a:noFill/>
          <a:ln/>
        </p:spPr>
        <p:txBody>
          <a:bodyPr wrap="square" rtlCol="0" anchor="t"/>
          <a:lstStyle/>
          <a:p>
            <a:pPr marL="285750" indent="-28575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Gerçekleşen risk ve fırsatlara nasıl karşılık verildiği ve gelecektekilere nasıl karşılık verilmesinin planlandığı,</a:t>
            </a:r>
            <a:endParaRPr lang="en-US" sz="2000" dirty="0"/>
          </a:p>
        </p:txBody>
      </p:sp>
      <p:sp>
        <p:nvSpPr>
          <p:cNvPr id="18" name="Text 13"/>
          <p:cNvSpPr/>
          <p:nvPr/>
        </p:nvSpPr>
        <p:spPr>
          <a:xfrm>
            <a:off x="2147990" y="7548480"/>
            <a:ext cx="10588294" cy="497443"/>
          </a:xfrm>
          <a:prstGeom prst="rect">
            <a:avLst/>
          </a:prstGeom>
          <a:noFill/>
          <a:ln/>
        </p:spPr>
        <p:txBody>
          <a:bodyPr wrap="square" rtlCol="0" anchor="t"/>
          <a:lstStyle/>
          <a:p>
            <a:pPr marL="342900" indent="-342900" algn="l">
              <a:lnSpc>
                <a:spcPts val="1960"/>
              </a:lnSpc>
              <a:buSzPct val="100000"/>
              <a:buFont typeface="Wingdings" panose="05000000000000000000" pitchFamily="2" charset="2"/>
              <a:buChar char="q"/>
            </a:pPr>
            <a:r>
              <a:rPr lang="en-US" sz="2000" dirty="0">
                <a:solidFill>
                  <a:srgbClr val="F9EEE7"/>
                </a:solidFill>
                <a:latin typeface="Quattrocento" pitchFamily="34" charset="0"/>
                <a:ea typeface="Quattrocento" pitchFamily="34" charset="-122"/>
                <a:cs typeface="Quattrocento" pitchFamily="34" charset="-120"/>
              </a:rPr>
              <a:t>Önceki raporlama döneminde açıklanan nitel ve nicel planlara istinaden kaydedilen gelişim,</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290</TotalTime>
  <Words>829</Words>
  <Application>Microsoft Office PowerPoint</Application>
  <PresentationFormat>Özel</PresentationFormat>
  <Paragraphs>114</Paragraphs>
  <Slides>20</Slides>
  <Notes>10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20</vt:i4>
      </vt:variant>
    </vt:vector>
  </HeadingPairs>
  <TitlesOfParts>
    <vt:vector size="25" baseType="lpstr">
      <vt:lpstr>Arial</vt:lpstr>
      <vt:lpstr>Quattrocento</vt:lpstr>
      <vt:lpstr>Times New Roman</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Oğuzhan Bahadır</cp:lastModifiedBy>
  <cp:revision>33</cp:revision>
  <dcterms:created xsi:type="dcterms:W3CDTF">2024-02-25T19:39:13Z</dcterms:created>
  <dcterms:modified xsi:type="dcterms:W3CDTF">2024-03-05T18:39:36Z</dcterms:modified>
</cp:coreProperties>
</file>